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44"/>
  </p:notesMasterIdLst>
  <p:handoutMasterIdLst>
    <p:handoutMasterId r:id="rId45"/>
  </p:handoutMasterIdLst>
  <p:sldIdLst>
    <p:sldId id="338" r:id="rId5"/>
    <p:sldId id="260" r:id="rId6"/>
    <p:sldId id="370" r:id="rId7"/>
    <p:sldId id="349" r:id="rId8"/>
    <p:sldId id="356" r:id="rId9"/>
    <p:sldId id="386" r:id="rId10"/>
    <p:sldId id="398" r:id="rId11"/>
    <p:sldId id="399" r:id="rId12"/>
    <p:sldId id="371" r:id="rId13"/>
    <p:sldId id="372" r:id="rId14"/>
    <p:sldId id="361" r:id="rId15"/>
    <p:sldId id="302" r:id="rId16"/>
    <p:sldId id="311" r:id="rId17"/>
    <p:sldId id="366" r:id="rId18"/>
    <p:sldId id="367" r:id="rId19"/>
    <p:sldId id="374" r:id="rId20"/>
    <p:sldId id="387" r:id="rId21"/>
    <p:sldId id="388" r:id="rId22"/>
    <p:sldId id="390" r:id="rId23"/>
    <p:sldId id="389" r:id="rId24"/>
    <p:sldId id="392" r:id="rId25"/>
    <p:sldId id="391" r:id="rId26"/>
    <p:sldId id="376" r:id="rId27"/>
    <p:sldId id="397" r:id="rId28"/>
    <p:sldId id="394" r:id="rId29"/>
    <p:sldId id="377" r:id="rId30"/>
    <p:sldId id="393" r:id="rId31"/>
    <p:sldId id="396" r:id="rId32"/>
    <p:sldId id="378" r:id="rId33"/>
    <p:sldId id="379" r:id="rId34"/>
    <p:sldId id="380" r:id="rId35"/>
    <p:sldId id="381" r:id="rId36"/>
    <p:sldId id="395" r:id="rId37"/>
    <p:sldId id="329" r:id="rId38"/>
    <p:sldId id="382" r:id="rId39"/>
    <p:sldId id="354" r:id="rId40"/>
    <p:sldId id="383" r:id="rId41"/>
    <p:sldId id="300" r:id="rId42"/>
    <p:sldId id="385" r:id="rId43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92FF"/>
    <a:srgbClr val="F4CCCC"/>
    <a:srgbClr val="083486"/>
    <a:srgbClr val="70AD47"/>
    <a:srgbClr val="FFB11A"/>
    <a:srgbClr val="000000"/>
    <a:srgbClr val="C11434"/>
    <a:srgbClr val="C31E3C"/>
    <a:srgbClr val="EAE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125" autoAdjust="0"/>
    <p:restoredTop sz="95214" autoAdjust="0"/>
  </p:normalViewPr>
  <p:slideViewPr>
    <p:cSldViewPr snapToGrid="0" snapToObjects="1" showGuides="1">
      <p:cViewPr varScale="1">
        <p:scale>
          <a:sx n="93" d="100"/>
          <a:sy n="93" d="100"/>
        </p:scale>
        <p:origin x="96" y="54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1" d="100"/>
          <a:sy n="121" d="100"/>
        </p:scale>
        <p:origin x="507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7DC8E5-518B-B844-8AFB-6138BA9A45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2BC96-2569-1E47-9CC8-C432D61173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sz="1300"/>
            </a:lvl1pPr>
          </a:lstStyle>
          <a:p>
            <a:fld id="{7E1D02ED-AB60-1146-B810-37D04719C00C}" type="datetimeFigureOut">
              <a:rPr kumimoji="1" lang="ko-KR" altLang="en-US" smtClean="0"/>
              <a:t>2021-01-26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3A96D-1584-EA48-B2BB-8BF7186DC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E1FB54-431F-D746-BB23-DCDB0D14B6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sz="1300"/>
            </a:lvl1pPr>
          </a:lstStyle>
          <a:p>
            <a:fld id="{78BB47E1-FB9F-5742-AEB0-90D6B9612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970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sz="1300"/>
            </a:lvl1pPr>
          </a:lstStyle>
          <a:p>
            <a:fld id="{68BBFCC2-75FE-9347-A155-69776C04C6EA}" type="datetimeFigureOut">
              <a:rPr kumimoji="1" lang="ko-KR" altLang="en-US" smtClean="0"/>
              <a:t>2021-01-26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52538"/>
            <a:ext cx="6013450" cy="3382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34" tIns="48317" rIns="96634" bIns="4831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5" y="4823034"/>
            <a:ext cx="5511800" cy="3946118"/>
          </a:xfrm>
          <a:prstGeom prst="rect">
            <a:avLst/>
          </a:prstGeom>
        </p:spPr>
        <p:txBody>
          <a:bodyPr vert="horz" lIns="96634" tIns="48317" rIns="96634" bIns="48317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sz="1300"/>
            </a:lvl1pPr>
          </a:lstStyle>
          <a:p>
            <a:fld id="{DDDC0143-43CC-3944-A7FC-88D98359344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49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R" sz="1300" dirty="0"/>
              <a:t>Let me begin my presentation.</a:t>
            </a:r>
          </a:p>
          <a:p>
            <a:r>
              <a:rPr lang="en-US" altLang="ko-KR" sz="1300" dirty="0"/>
              <a:t>Today I will give a presentation on “</a:t>
            </a:r>
            <a:r>
              <a:rPr kumimoji="1" lang="en-US" altLang="ko-KR" dirty="0">
                <a:ea typeface="GungSeo" pitchFamily="2" charset="-127"/>
              </a:rPr>
              <a:t>Fully Automatic Stream Management for Multi-Streamed SSDs Using Program Contexts</a:t>
            </a:r>
            <a:r>
              <a:rPr lang="en-US" altLang="ko-KR" sz="1300" dirty="0"/>
              <a:t>”</a:t>
            </a:r>
            <a:endParaRPr lang="ko-KR" altLang="ko-KR" sz="1300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9942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기존 </a:t>
            </a:r>
            <a:r>
              <a:rPr kumimoji="1" lang="en-US" altLang="ko-KR" dirty="0"/>
              <a:t>OS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NVM</a:t>
            </a:r>
            <a:r>
              <a:rPr kumimoji="1" lang="ko-KR" altLang="en-US" dirty="0"/>
              <a:t>을 효과적으로 이용할 수 없다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461977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커널 개입을 여기서 </a:t>
            </a:r>
            <a:r>
              <a:rPr kumimoji="1" lang="ko-KR" altLang="en-US" dirty="0" err="1"/>
              <a:t>써야하는가</a:t>
            </a:r>
            <a:r>
              <a:rPr kumimoji="1" lang="en-US" altLang="ko-KR" dirty="0"/>
              <a:t>..?</a:t>
            </a:r>
          </a:p>
          <a:p>
            <a:r>
              <a:rPr kumimoji="1" lang="ko-KR" altLang="en-US" dirty="0"/>
              <a:t>동기</a:t>
            </a:r>
            <a:r>
              <a:rPr kumimoji="1" lang="en-US" altLang="ko-KR" dirty="0"/>
              <a:t>: NVM</a:t>
            </a:r>
            <a:r>
              <a:rPr kumimoji="1" lang="ko-KR" altLang="en-US" dirty="0"/>
              <a:t>을 잘 써야한다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6387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기존 </a:t>
            </a:r>
            <a:r>
              <a:rPr kumimoji="1" lang="en-US" altLang="ko-KR" dirty="0"/>
              <a:t>OS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NVM</a:t>
            </a:r>
            <a:r>
              <a:rPr kumimoji="1" lang="ko-KR" altLang="en-US" dirty="0"/>
              <a:t>을 효과적으로 이용할 수 없다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333751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08272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131978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93694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67933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96838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42952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58867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is the outline</a:t>
            </a:r>
            <a:r>
              <a:rPr lang="en-US" altLang="ko-KR" baseline="0" dirty="0"/>
              <a:t> on my talk.</a:t>
            </a:r>
          </a:p>
          <a:p>
            <a:r>
              <a:rPr lang="en-US" altLang="ko-KR" baseline="0" dirty="0"/>
              <a:t>First, I will describe garbage Collection overhead in SSDs and Multi-Streamed SSD</a:t>
            </a:r>
          </a:p>
          <a:p>
            <a:r>
              <a:rPr lang="en-US" altLang="ko-KR" baseline="0" dirty="0"/>
              <a:t>Then, the details of </a:t>
            </a:r>
            <a:r>
              <a:rPr lang="en-US" altLang="ko-KR" baseline="0" dirty="0" err="1"/>
              <a:t>PCStream</a:t>
            </a:r>
            <a:r>
              <a:rPr lang="en-US" altLang="ko-KR" baseline="0" dirty="0"/>
              <a:t> design and analysis results are presented. </a:t>
            </a:r>
          </a:p>
          <a:p>
            <a:r>
              <a:rPr lang="en-US" altLang="ko-KR" baseline="0" dirty="0"/>
              <a:t>Finally, I will conclude my talk.</a:t>
            </a:r>
            <a:endParaRPr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74289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846952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62830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11094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12284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39785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58577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6560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54850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77276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4891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87268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2323303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59559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3860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222804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208271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358969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01714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R" sz="1300" dirty="0"/>
              <a:t>Let me begin my presentation.</a:t>
            </a:r>
          </a:p>
          <a:p>
            <a:r>
              <a:rPr lang="en-US" altLang="ko-KR" sz="1300" dirty="0"/>
              <a:t>Today I will give a presentation on “</a:t>
            </a:r>
            <a:r>
              <a:rPr kumimoji="1" lang="en-US" altLang="ko-KR" dirty="0">
                <a:ea typeface="GungSeo" pitchFamily="2" charset="-127"/>
              </a:rPr>
              <a:t>Fully Automatic Stream Management for Multi-Streamed SSDs Using Program Contexts</a:t>
            </a:r>
            <a:r>
              <a:rPr lang="en-US" altLang="ko-KR" sz="1300" dirty="0"/>
              <a:t>”</a:t>
            </a:r>
            <a:endParaRPr lang="ko-KR" altLang="ko-KR" sz="1300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3690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NVM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DRAM</a:t>
            </a:r>
            <a:r>
              <a:rPr kumimoji="1" lang="ko-KR" altLang="en-US" dirty="0"/>
              <a:t>보다 용량이 크고 </a:t>
            </a:r>
            <a:r>
              <a:rPr kumimoji="1" lang="en-US" altLang="ko-KR" dirty="0"/>
              <a:t>storage</a:t>
            </a:r>
            <a:r>
              <a:rPr kumimoji="1" lang="ko-KR" altLang="en-US" dirty="0"/>
              <a:t>보다 속도가 빠르다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영구적인 데이터를 접근할 때 메모리에 접근할 때처럼 </a:t>
            </a:r>
            <a:r>
              <a:rPr kumimoji="1" lang="en-US" altLang="ko-KR" dirty="0"/>
              <a:t>byte</a:t>
            </a:r>
            <a:r>
              <a:rPr kumimoji="1" lang="ko-KR" altLang="en-US" dirty="0"/>
              <a:t>단위로 접근이 가능하다 그래서 메모리와 스토리지 간의 페이지 블록 단위의 접근을 없앨 수 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6236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8289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1776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5015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79673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06017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921" y="5323438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1A6465-DD89-2D41-B90C-863A5ACA20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88F95ED-5F71-0D4E-A4D1-48CDEA1509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921" y="114036"/>
            <a:ext cx="395681" cy="3948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468FF0-CBC5-6948-B371-BDA4F3D610B4}"/>
              </a:ext>
            </a:extLst>
          </p:cNvPr>
          <p:cNvSpPr txBox="1"/>
          <p:nvPr userDrawn="1"/>
        </p:nvSpPr>
        <p:spPr>
          <a:xfrm>
            <a:off x="486602" y="152070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1A51A631-FD00-7049-AFDF-E51772332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607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C5C4E-FB45-1C47-AE72-F4E8831C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CD1508-6B5A-FD4C-A8EC-0C37C0B5A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A3D7BD-DBE7-3241-83A9-4F7BB0D0D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BA6B7-CF46-BF4E-942F-F3E00B676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5724B8-0670-A347-A2D7-06DFF4CC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E6C045-BB16-A146-9A21-096B823E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02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71114-3FAD-6E4F-9C06-A89B39CB3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07B3350-9826-5543-AD5E-FAB9D3348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E7E009-7174-264B-B5F2-9CE5108B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D543B9-73E6-C940-A143-E781FBFF5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ABB49D-01D4-4C43-B3A4-6316BDE5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C22DEE-1338-DD48-8D70-408CC0ADF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962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CF540-462D-DF49-BC9A-36922D9BA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4CA8D-3DCD-D941-A11C-9E10F0439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F2192-8AA0-7740-8002-0C7984A7A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28029D-90FF-0042-9A75-AD5073B32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81F19-5A72-384F-B476-AD06F0CC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7222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EF0A3E-46FF-414E-BEBE-E70E32ABB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E98D69-70F2-8947-BBF7-BC8FA7746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2AF917-E762-7B4A-AE5D-EA64E2DE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F184D-6B98-4D44-87DD-445E9AEB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DBB8CE-F318-BE47-818F-DF07E53A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389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387D7DE-1B89-9D4D-B194-AC3EE165D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078"/>
            <a:ext cx="12191999" cy="599922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AAD9F9A-1F96-EE43-AD77-3DF017354DB2}"/>
              </a:ext>
            </a:extLst>
          </p:cNvPr>
          <p:cNvSpPr/>
          <p:nvPr userDrawn="1"/>
        </p:nvSpPr>
        <p:spPr>
          <a:xfrm>
            <a:off x="0" y="477078"/>
            <a:ext cx="12192000" cy="5999222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948" y="5226334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11560" y="47129"/>
            <a:ext cx="395681" cy="3948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AF677ED-D2EC-BB49-B0E9-72F06CCF80F6}"/>
              </a:ext>
            </a:extLst>
          </p:cNvPr>
          <p:cNvSpPr txBox="1"/>
          <p:nvPr userDrawn="1"/>
        </p:nvSpPr>
        <p:spPr>
          <a:xfrm>
            <a:off x="9907241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A29191C-E9FA-6345-95AF-4D270BD000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88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9843C-A0EB-874A-B691-669214E3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B97D6D-B766-F449-836E-C4201A0B0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D9B6C4-1533-4341-9AA3-74880C65E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1D0CF3-FB10-BA48-ADC7-D5A6C77E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383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95408-4534-524A-8CB2-0CA31B55B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22D8AB-3529-C84E-AF22-91E51F2F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6A966D-B895-2A4F-BB7F-324F45F9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91B9CE-4A21-E04E-BD7E-312D86180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C42DD-FF4F-BB47-9339-F67CCC93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871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38AC9-D777-FE4B-8B5D-6EBA34FC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285DE1-7A1F-8D42-AB87-4161E2F28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24C6AB-E1C7-5045-B728-3B4E80BDC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266976-95A6-AB45-92F2-45A2BB96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13CAA0-2E0C-0740-9812-8EAD4A80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EBDE8C-60B5-694C-8BB9-5639DE63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702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53743-C736-C04B-AD86-AFA339EF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A95CE9-0443-B74D-AA39-60110E0F9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EF5381-B4FF-7944-AE94-F4406ACA4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C37236-4106-8E43-9A0F-BE15AD761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2C244D-DF9E-3541-93DA-5C2C195E0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76D6F8-E7D0-2A45-841E-CFBEFD36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5AEE90-EE56-1C46-AC00-A585C24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EDE480-0C13-DB4B-91E5-C4C3568B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089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D0A98-9713-1546-85B2-980BBD97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 anchor="ctr">
            <a:normAutofit/>
          </a:bodyPr>
          <a:lstStyle>
            <a:lvl1pPr>
              <a:defRPr sz="2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211"/>
            <a:ext cx="2743200" cy="2958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B51E04B2-50B1-F345-A5F2-9019B6DE1370}"/>
              </a:ext>
            </a:extLst>
          </p:cNvPr>
          <p:cNvCxnSpPr>
            <a:cxnSpLocks/>
          </p:cNvCxnSpPr>
          <p:nvPr userDrawn="1"/>
        </p:nvCxnSpPr>
        <p:spPr>
          <a:xfrm>
            <a:off x="0" y="538843"/>
            <a:ext cx="451485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F31237ED-2E43-E247-870D-A9BD16A03A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96603"/>
            <a:ext cx="395681" cy="394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317CD0-29D3-514E-8DDF-4AFA937C4732}"/>
              </a:ext>
            </a:extLst>
          </p:cNvPr>
          <p:cNvSpPr txBox="1"/>
          <p:nvPr userDrawn="1"/>
        </p:nvSpPr>
        <p:spPr>
          <a:xfrm>
            <a:off x="9928367" y="134637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B0CFBD1-9027-854A-97B6-2125F783E1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6021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05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62AEC8-454F-A54A-A400-44751CB7C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5A667E6-5B21-FA40-B6EC-563CB8C5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8375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4DF94C-45EA-5948-8AA6-73836A826F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39455"/>
            <a:ext cx="395681" cy="394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0474C2-40AE-F74C-830F-BEE8D5A9F447}"/>
              </a:ext>
            </a:extLst>
          </p:cNvPr>
          <p:cNvSpPr txBox="1"/>
          <p:nvPr userDrawn="1"/>
        </p:nvSpPr>
        <p:spPr>
          <a:xfrm>
            <a:off x="9928367" y="77489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33C817AD-2FEF-BE41-B460-CDDB2BF657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106" y="6562139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446568-00BF-B648-904D-6DD7AB632C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A2FFFE-8A52-E048-8502-A7B994EC867A}"/>
              </a:ext>
            </a:extLst>
          </p:cNvPr>
          <p:cNvSpPr txBox="1"/>
          <p:nvPr userDrawn="1"/>
        </p:nvSpPr>
        <p:spPr>
          <a:xfrm>
            <a:off x="6591444" y="724277"/>
            <a:ext cx="1709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/>
              <a:t>Contents</a:t>
            </a:r>
            <a:endParaRPr kumimoji="1" lang="ko-KR" altLang="en-US" sz="2800" b="1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3993C93-8954-6944-9C05-C1210655B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83262" y="1359602"/>
            <a:ext cx="4508500" cy="4449763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426207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FAB072-4FBE-564A-8853-71D540F70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E07ED-FD7C-354D-96D8-4A969F641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0B2EE-E8B5-2849-94D5-6BC97BB9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061E-6307-C445-AA37-12801B0B4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AC0DC-1CAD-A841-BD24-64B821F95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726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38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microsoft.com/office/2007/relationships/hdphoto" Target="../media/hdphoto4.wdp"/><Relationship Id="rId17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37.png"/><Relationship Id="rId5" Type="http://schemas.openxmlformats.org/officeDocument/2006/relationships/image" Target="../media/image33.jpeg"/><Relationship Id="rId15" Type="http://schemas.openxmlformats.org/officeDocument/2006/relationships/image" Target="../media/image39.png"/><Relationship Id="rId10" Type="http://schemas.microsoft.com/office/2007/relationships/hdphoto" Target="../media/hdphoto3.wdp"/><Relationship Id="rId4" Type="http://schemas.openxmlformats.org/officeDocument/2006/relationships/image" Target="../media/image32.png"/><Relationship Id="rId9" Type="http://schemas.openxmlformats.org/officeDocument/2006/relationships/image" Target="../media/image36.png"/><Relationship Id="rId14" Type="http://schemas.microsoft.com/office/2007/relationships/hdphoto" Target="../media/hdphoto5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jpe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0" Type="http://schemas.openxmlformats.org/officeDocument/2006/relationships/image" Target="../media/image52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6.png"/><Relationship Id="rId18" Type="http://schemas.openxmlformats.org/officeDocument/2006/relationships/image" Target="../media/image6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12" Type="http://schemas.openxmlformats.org/officeDocument/2006/relationships/image" Target="../media/image55.png"/><Relationship Id="rId17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11" Type="http://schemas.openxmlformats.org/officeDocument/2006/relationships/image" Target="../media/image54.png"/><Relationship Id="rId5" Type="http://schemas.openxmlformats.org/officeDocument/2006/relationships/image" Target="../media/image47.png"/><Relationship Id="rId15" Type="http://schemas.openxmlformats.org/officeDocument/2006/relationships/image" Target="../media/image58.png"/><Relationship Id="rId10" Type="http://schemas.openxmlformats.org/officeDocument/2006/relationships/image" Target="../media/image52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Relationship Id="rId14" Type="http://schemas.openxmlformats.org/officeDocument/2006/relationships/image" Target="../media/image5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6.png"/><Relationship Id="rId18" Type="http://schemas.openxmlformats.org/officeDocument/2006/relationships/image" Target="../media/image62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12" Type="http://schemas.openxmlformats.org/officeDocument/2006/relationships/image" Target="../media/image55.png"/><Relationship Id="rId17" Type="http://schemas.openxmlformats.org/officeDocument/2006/relationships/image" Target="../media/image61.png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59.png"/><Relationship Id="rId20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11" Type="http://schemas.openxmlformats.org/officeDocument/2006/relationships/image" Target="../media/image54.png"/><Relationship Id="rId5" Type="http://schemas.openxmlformats.org/officeDocument/2006/relationships/image" Target="../media/image47.png"/><Relationship Id="rId15" Type="http://schemas.openxmlformats.org/officeDocument/2006/relationships/image" Target="../media/image58.png"/><Relationship Id="rId10" Type="http://schemas.openxmlformats.org/officeDocument/2006/relationships/image" Target="../media/image52.png"/><Relationship Id="rId19" Type="http://schemas.openxmlformats.org/officeDocument/2006/relationships/image" Target="../media/image53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Relationship Id="rId14" Type="http://schemas.openxmlformats.org/officeDocument/2006/relationships/image" Target="../media/image5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55.png"/><Relationship Id="rId18" Type="http://schemas.openxmlformats.org/officeDocument/2006/relationships/image" Target="../media/image61.png"/><Relationship Id="rId3" Type="http://schemas.openxmlformats.org/officeDocument/2006/relationships/image" Target="../media/image45.png"/><Relationship Id="rId21" Type="http://schemas.openxmlformats.org/officeDocument/2006/relationships/image" Target="../media/image64.png"/><Relationship Id="rId7" Type="http://schemas.openxmlformats.org/officeDocument/2006/relationships/image" Target="../media/image48.png"/><Relationship Id="rId12" Type="http://schemas.openxmlformats.org/officeDocument/2006/relationships/image" Target="../media/image54.png"/><Relationship Id="rId17" Type="http://schemas.openxmlformats.org/officeDocument/2006/relationships/image" Target="../media/image59.png"/><Relationship Id="rId2" Type="http://schemas.openxmlformats.org/officeDocument/2006/relationships/notesSlide" Target="../notesSlides/notesSlide22.xml"/><Relationship Id="rId16" Type="http://schemas.openxmlformats.org/officeDocument/2006/relationships/image" Target="../media/image58.png"/><Relationship Id="rId20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11" Type="http://schemas.openxmlformats.org/officeDocument/2006/relationships/image" Target="../media/image52.png"/><Relationship Id="rId24" Type="http://schemas.openxmlformats.org/officeDocument/2006/relationships/image" Target="../media/image66.png"/><Relationship Id="rId5" Type="http://schemas.openxmlformats.org/officeDocument/2006/relationships/image" Target="../media/image46.png"/><Relationship Id="rId15" Type="http://schemas.openxmlformats.org/officeDocument/2006/relationships/image" Target="../media/image57.png"/><Relationship Id="rId23" Type="http://schemas.openxmlformats.org/officeDocument/2006/relationships/image" Target="../media/image60.png"/><Relationship Id="rId10" Type="http://schemas.openxmlformats.org/officeDocument/2006/relationships/image" Target="../media/image51.png"/><Relationship Id="rId19" Type="http://schemas.openxmlformats.org/officeDocument/2006/relationships/image" Target="../media/image62.png"/><Relationship Id="rId4" Type="http://schemas.openxmlformats.org/officeDocument/2006/relationships/image" Target="../media/image63.png"/><Relationship Id="rId9" Type="http://schemas.openxmlformats.org/officeDocument/2006/relationships/image" Target="../media/image50.png"/><Relationship Id="rId14" Type="http://schemas.openxmlformats.org/officeDocument/2006/relationships/image" Target="../media/image56.png"/><Relationship Id="rId22" Type="http://schemas.openxmlformats.org/officeDocument/2006/relationships/image" Target="../media/image6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jpe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24.sv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62.png"/><Relationship Id="rId4" Type="http://schemas.openxmlformats.org/officeDocument/2006/relationships/image" Target="../media/image7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6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12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0" y="2261506"/>
            <a:ext cx="12101079" cy="639243"/>
          </a:xfrm>
        </p:spPr>
        <p:txBody>
          <a:bodyPr anchor="t"/>
          <a:lstStyle/>
          <a:p>
            <a:r>
              <a:rPr kumimoji="1" lang="en-US" altLang="ko-KR" sz="3600"/>
              <a:t>LinnOS : Predictability on Unpredictable Flash Storage</a:t>
            </a:r>
            <a:br>
              <a:rPr kumimoji="1" lang="en-US" altLang="ko-KR" sz="3600"/>
            </a:br>
            <a:r>
              <a:rPr kumimoji="1" lang="en-US" altLang="ko-KR" sz="3600"/>
              <a:t>with a Light Neural Network</a:t>
            </a:r>
            <a:endParaRPr kumimoji="1"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/>
              <a:t>2021. 01. 26</a:t>
            </a:r>
            <a:endParaRPr kumimoji="1" lang="en-US" altLang="ko-KR" dirty="0"/>
          </a:p>
          <a:p>
            <a:r>
              <a:rPr kumimoji="1" lang="en-US" altLang="ko-KR" dirty="0"/>
              <a:t>Presentation by Han, </a:t>
            </a:r>
            <a:r>
              <a:rPr kumimoji="1" lang="en-US" altLang="ko-KR" dirty="0" err="1"/>
              <a:t>Yejin</a:t>
            </a:r>
            <a:endParaRPr kumimoji="1" lang="en-US" altLang="ko-KR" dirty="0"/>
          </a:p>
          <a:p>
            <a:r>
              <a:rPr kumimoji="1" lang="en-US" altLang="ko-KR"/>
              <a:t>hyj0225@</a:t>
            </a:r>
            <a:r>
              <a:rPr kumimoji="1" lang="en-US" altLang="ko-KR" dirty="0"/>
              <a:t>dankook.ac.kr</a:t>
            </a:r>
            <a:endParaRPr kumimoji="1"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39429C1C-87C0-3B47-91E7-E27A021261E3}"/>
              </a:ext>
            </a:extLst>
          </p:cNvPr>
          <p:cNvSpPr txBox="1">
            <a:spLocks/>
          </p:cNvSpPr>
          <p:nvPr/>
        </p:nvSpPr>
        <p:spPr>
          <a:xfrm>
            <a:off x="90921" y="3748002"/>
            <a:ext cx="7069158" cy="639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" altLang="ko-Kore-KR" sz="1400" i="1">
                <a:solidFill>
                  <a:schemeClr val="bg1"/>
                </a:solidFill>
              </a:rPr>
              <a:t>Mingzhe Hao, Levent Toksoz, Nanqinqin Li, Edward Edberg Halim,</a:t>
            </a:r>
            <a:endParaRPr lang="en" altLang="ko-Kore-KR" sz="1400" i="1" dirty="0">
              <a:solidFill>
                <a:schemeClr val="bg1"/>
              </a:solidFill>
            </a:endParaRPr>
          </a:p>
          <a:p>
            <a:pPr algn="l">
              <a:lnSpc>
                <a:spcPct val="100000"/>
              </a:lnSpc>
            </a:pPr>
            <a:r>
              <a:rPr lang="en" altLang="ko-Kore-KR" sz="1400" i="1" dirty="0">
                <a:solidFill>
                  <a:schemeClr val="bg1"/>
                </a:solidFill>
              </a:rPr>
              <a:t>In 2020 </a:t>
            </a:r>
            <a:r>
              <a:rPr lang="en" altLang="ko-Kore-KR" sz="1400" i="1">
                <a:solidFill>
                  <a:schemeClr val="bg1"/>
                </a:solidFill>
              </a:rPr>
              <a:t>USENIX</a:t>
            </a:r>
            <a:r>
              <a:rPr lang="ko-KR" altLang="en-US" sz="1400" i="1">
                <a:solidFill>
                  <a:schemeClr val="bg1"/>
                </a:solidFill>
              </a:rPr>
              <a:t> </a:t>
            </a:r>
            <a:r>
              <a:rPr lang="en-US" altLang="ko-KR" sz="1400" i="1">
                <a:solidFill>
                  <a:schemeClr val="bg1"/>
                </a:solidFill>
              </a:rPr>
              <a:t>Symposium on Operating Systems Design and Implementation</a:t>
            </a:r>
            <a:endParaRPr kumimoji="1" lang="ko-KR" altLang="en-US" sz="900" i="1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599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10</a:t>
            </a:fld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3CD80D-0B90-4FB7-8EBD-01FCC852ECAC}"/>
              </a:ext>
            </a:extLst>
          </p:cNvPr>
          <p:cNvSpPr/>
          <p:nvPr/>
        </p:nvSpPr>
        <p:spPr>
          <a:xfrm>
            <a:off x="3648899" y="2666139"/>
            <a:ext cx="562916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b="1"/>
              <a:t>Machine learning for OS to learn black-box devices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b="1"/>
              <a:t>Admission control for clustered storage applications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b="1"/>
              <a:t>Per-I/O SSD performance prediction</a:t>
            </a:r>
            <a:endParaRPr lang="en-US" altLang="ko-KR" sz="200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64D0978-2569-4997-BDC6-AEA9ED1EC30B}"/>
              </a:ext>
            </a:extLst>
          </p:cNvPr>
          <p:cNvSpPr/>
          <p:nvPr/>
        </p:nvSpPr>
        <p:spPr>
          <a:xfrm>
            <a:off x="4787354" y="1924804"/>
            <a:ext cx="30982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u="sng">
                <a:solidFill>
                  <a:srgbClr val="C31E3C"/>
                </a:solidFill>
              </a:rPr>
              <a:t>LinnOS</a:t>
            </a:r>
            <a:endParaRPr lang="en" altLang="ko-Kore-KR" sz="2800" b="1" i="1" u="sng" dirty="0">
              <a:solidFill>
                <a:srgbClr val="C31E3C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16E9ED-AD74-4352-9786-5B76A8CF4A0A}"/>
              </a:ext>
            </a:extLst>
          </p:cNvPr>
          <p:cNvSpPr/>
          <p:nvPr/>
        </p:nvSpPr>
        <p:spPr>
          <a:xfrm>
            <a:off x="2796308" y="1595570"/>
            <a:ext cx="7020792" cy="3859647"/>
          </a:xfrm>
          <a:prstGeom prst="rect">
            <a:avLst/>
          </a:prstGeom>
          <a:noFill/>
          <a:ln w="666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342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4.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11</a:t>
            </a:fld>
            <a:endParaRPr kumimoji="1"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8BC796-C922-4764-8EC2-4B52D2BD9A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1"/>
          <a:stretch/>
        </p:blipFill>
        <p:spPr>
          <a:xfrm>
            <a:off x="1891877" y="1400473"/>
            <a:ext cx="8750724" cy="4192682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1E7196BD-B142-4CEE-91EA-50ECB5B5184B}"/>
              </a:ext>
            </a:extLst>
          </p:cNvPr>
          <p:cNvSpPr/>
          <p:nvPr/>
        </p:nvSpPr>
        <p:spPr>
          <a:xfrm>
            <a:off x="402771" y="674170"/>
            <a:ext cx="113864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Usage scenario</a:t>
            </a:r>
            <a:endParaRPr lang="en-US" altLang="ko-KR" sz="2800" b="1" dirty="0">
              <a:solidFill>
                <a:srgbClr val="0834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651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12</a:t>
            </a:fld>
            <a:endParaRPr kumimoji="1"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2A141D-B7DD-4C94-88E8-3B6C386A7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952" y="1197390"/>
            <a:ext cx="6106094" cy="499941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503F5DA-9347-4965-B33D-48064F085D69}"/>
              </a:ext>
            </a:extLst>
          </p:cNvPr>
          <p:cNvSpPr/>
          <p:nvPr/>
        </p:nvSpPr>
        <p:spPr>
          <a:xfrm>
            <a:off x="402771" y="674170"/>
            <a:ext cx="113864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Overall architecture</a:t>
            </a:r>
            <a:endParaRPr lang="en-US" altLang="ko-KR" sz="2800" b="1" dirty="0">
              <a:solidFill>
                <a:srgbClr val="0834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963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4.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13</a:t>
            </a:fld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9200782-AA2A-40C8-A3CC-2D5B8F1F5A7C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Design Challenges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ADC3AF9-49FA-4758-91FE-E7D717E83C04}"/>
              </a:ext>
            </a:extLst>
          </p:cNvPr>
          <p:cNvSpPr/>
          <p:nvPr/>
        </p:nvSpPr>
        <p:spPr>
          <a:xfrm>
            <a:off x="5409277" y="2930215"/>
            <a:ext cx="1426777" cy="1426777"/>
          </a:xfrm>
          <a:prstGeom prst="ellipse">
            <a:avLst/>
          </a:prstGeom>
          <a:solidFill>
            <a:srgbClr val="FF0000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Linn</a:t>
            </a:r>
          </a:p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OS</a:t>
            </a:r>
            <a:endParaRPr lang="ko-KR" altLang="en-US" sz="2200" b="1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66B021E-9AAC-4218-9F7C-02BB89E8398C}"/>
              </a:ext>
            </a:extLst>
          </p:cNvPr>
          <p:cNvSpPr/>
          <p:nvPr/>
        </p:nvSpPr>
        <p:spPr>
          <a:xfrm>
            <a:off x="2144699" y="1654706"/>
            <a:ext cx="2341667" cy="892551"/>
          </a:xfrm>
          <a:prstGeom prst="roundRect">
            <a:avLst/>
          </a:prstGeom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</a:t>
            </a:r>
          </a:p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E7903890-3509-4C9F-B4DC-5FBCCF3B13A5}"/>
              </a:ext>
            </a:extLst>
          </p:cNvPr>
          <p:cNvSpPr/>
          <p:nvPr/>
        </p:nvSpPr>
        <p:spPr>
          <a:xfrm>
            <a:off x="7795956" y="1654706"/>
            <a:ext cx="2341667" cy="892551"/>
          </a:xfrm>
          <a:prstGeom prst="roundRect">
            <a:avLst/>
          </a:prstGeom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Output</a:t>
            </a:r>
          </a:p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labeling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EC938CE2-B536-4F43-8EA6-4DB578B06046}"/>
              </a:ext>
            </a:extLst>
          </p:cNvPr>
          <p:cNvSpPr/>
          <p:nvPr/>
        </p:nvSpPr>
        <p:spPr>
          <a:xfrm>
            <a:off x="4575679" y="5181677"/>
            <a:ext cx="3051110" cy="892551"/>
          </a:xfrm>
          <a:prstGeom prst="roundRect">
            <a:avLst/>
          </a:prstGeom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Handling</a:t>
            </a:r>
          </a:p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inaccuracy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FD0B18D-8E71-47D5-B262-D0BC6718A036}"/>
              </a:ext>
            </a:extLst>
          </p:cNvPr>
          <p:cNvCxnSpPr>
            <a:cxnSpLocks/>
          </p:cNvCxnSpPr>
          <p:nvPr/>
        </p:nvCxnSpPr>
        <p:spPr>
          <a:xfrm>
            <a:off x="4448469" y="2491079"/>
            <a:ext cx="1043718" cy="7659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17B8D99A-B1D1-4BD5-9F70-46ED69E6EA42}"/>
              </a:ext>
            </a:extLst>
          </p:cNvPr>
          <p:cNvCxnSpPr>
            <a:cxnSpLocks/>
          </p:cNvCxnSpPr>
          <p:nvPr/>
        </p:nvCxnSpPr>
        <p:spPr>
          <a:xfrm flipV="1">
            <a:off x="6778904" y="2508657"/>
            <a:ext cx="1043718" cy="7659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40DFFACE-1CD8-4081-BCA3-D6CB648ACB55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6101234" y="4394365"/>
            <a:ext cx="0" cy="7873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78798D1-5DCF-429D-BEF3-6C67A3EFFD7C}"/>
              </a:ext>
            </a:extLst>
          </p:cNvPr>
          <p:cNvSpPr txBox="1"/>
          <p:nvPr/>
        </p:nvSpPr>
        <p:spPr>
          <a:xfrm>
            <a:off x="510952" y="2635241"/>
            <a:ext cx="3937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 what to predict?</a:t>
            </a:r>
          </a:p>
          <a:p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(accuracy and inference overhead)</a:t>
            </a:r>
          </a:p>
          <a:p>
            <a:endParaRPr lang="en-US" altLang="ko-KR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F2B644F-677C-45A5-BDE3-840E28CE2840}"/>
              </a:ext>
            </a:extLst>
          </p:cNvPr>
          <p:cNvSpPr txBox="1"/>
          <p:nvPr/>
        </p:nvSpPr>
        <p:spPr>
          <a:xfrm>
            <a:off x="7984773" y="2626775"/>
            <a:ext cx="3937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to predict?</a:t>
            </a:r>
          </a:p>
          <a:p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(accuracy and effectiveness)</a:t>
            </a:r>
          </a:p>
          <a:p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F765DE8-2C15-4CFD-BBEB-99490F3B9724}"/>
              </a:ext>
            </a:extLst>
          </p:cNvPr>
          <p:cNvSpPr txBox="1"/>
          <p:nvPr/>
        </p:nvSpPr>
        <p:spPr>
          <a:xfrm>
            <a:off x="7300763" y="4748951"/>
            <a:ext cx="393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 minimize the impact?</a:t>
            </a:r>
          </a:p>
          <a:p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PSD부터 FRAMER까지. _UI 플랫폼이 PSD에서 스케치로 변했을 때, 인터랙션 디자이너의… | by Minseon Keem |  Medium">
            <a:extLst>
              <a:ext uri="{FF2B5EF4-FFF2-40B4-BE49-F238E27FC236}">
                <a16:creationId xmlns:a16="http://schemas.microsoft.com/office/drawing/2014/main" id="{FFB55DE0-2E15-46D6-9F88-2DF2074394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4885" y="2045058"/>
            <a:ext cx="692698" cy="692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6797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14</a:t>
            </a:fld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D463372-1F5D-45FF-941C-791304DB9701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Design Solutions</a:t>
            </a:r>
            <a:endParaRPr lang="en-US" altLang="ko-KR" sz="2800" b="1" dirty="0">
              <a:solidFill>
                <a:srgbClr val="083486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2ECD279-7FD3-4211-8AAA-15B6FAD491C4}"/>
              </a:ext>
            </a:extLst>
          </p:cNvPr>
          <p:cNvSpPr/>
          <p:nvPr/>
        </p:nvSpPr>
        <p:spPr>
          <a:xfrm>
            <a:off x="972409" y="197458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AutoNum type="arabicParenR"/>
            </a:pPr>
            <a:r>
              <a:rPr lang="en" altLang="ko-Kore-KR" sz="2400" b="1">
                <a:solidFill>
                  <a:srgbClr val="C00000"/>
                </a:solidFill>
              </a:rPr>
              <a:t>Training Data Collection</a:t>
            </a:r>
            <a:endParaRPr lang="en" altLang="ko-Kore-KR" sz="2400" b="1" dirty="0">
              <a:solidFill>
                <a:srgbClr val="C00000"/>
              </a:solidFill>
            </a:endParaRPr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Labeling (with Inflection Point)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Light Nerual N</a:t>
            </a:r>
            <a:r>
              <a:rPr lang="en-US" altLang="ko-Kore-KR" sz="2400" b="1"/>
              <a:t>e</a:t>
            </a:r>
            <a:r>
              <a:rPr lang="en" altLang="ko-Kore-KR" sz="2400" b="1"/>
              <a:t>twork Model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Improving Accuracy</a:t>
            </a:r>
          </a:p>
          <a:p>
            <a:pPr marL="457200" indent="-457200">
              <a:buAutoNum type="arabicParenR"/>
            </a:pPr>
            <a:endParaRPr lang="en" altLang="en-US" sz="2400" b="1"/>
          </a:p>
          <a:p>
            <a:pPr marL="457200" indent="-457200">
              <a:buAutoNum type="arabicParenR"/>
            </a:pPr>
            <a:r>
              <a:rPr lang="en" altLang="en-US" sz="2400" b="1"/>
              <a:t>Improving Inference Time</a:t>
            </a:r>
            <a:endParaRPr lang="ko-Kore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530840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그림 129">
            <a:extLst>
              <a:ext uri="{FF2B5EF4-FFF2-40B4-BE49-F238E27FC236}">
                <a16:creationId xmlns:a16="http://schemas.microsoft.com/office/drawing/2014/main" id="{2F64BFD7-F4C8-491A-A79A-ED5BECF5E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983" y="2952542"/>
            <a:ext cx="2743200" cy="1602377"/>
          </a:xfrm>
          <a:prstGeom prst="rect">
            <a:avLst/>
          </a:prstGeom>
        </p:spPr>
      </p:pic>
      <p:pic>
        <p:nvPicPr>
          <p:cNvPr id="133" name="그림 132">
            <a:extLst>
              <a:ext uri="{FF2B5EF4-FFF2-40B4-BE49-F238E27FC236}">
                <a16:creationId xmlns:a16="http://schemas.microsoft.com/office/drawing/2014/main" id="{BA512163-F3FE-4E33-8495-EE9AB48E31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888"/>
          <a:stretch/>
        </p:blipFill>
        <p:spPr>
          <a:xfrm>
            <a:off x="5240094" y="3243455"/>
            <a:ext cx="2714652" cy="1964692"/>
          </a:xfrm>
          <a:prstGeom prst="rect">
            <a:avLst/>
          </a:prstGeom>
        </p:spPr>
      </p:pic>
      <p:sp>
        <p:nvSpPr>
          <p:cNvPr id="157" name="화살표: 오른쪽 156">
            <a:extLst>
              <a:ext uri="{FF2B5EF4-FFF2-40B4-BE49-F238E27FC236}">
                <a16:creationId xmlns:a16="http://schemas.microsoft.com/office/drawing/2014/main" id="{AF7AA844-2D35-41E6-A5D6-61A89ABF9DCD}"/>
              </a:ext>
            </a:extLst>
          </p:cNvPr>
          <p:cNvSpPr/>
          <p:nvPr/>
        </p:nvSpPr>
        <p:spPr>
          <a:xfrm>
            <a:off x="7861128" y="3669885"/>
            <a:ext cx="1256066" cy="865547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15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15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1) Training Data Collection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2050" name="Picture 2" descr="붓 30 브러쉬 | 무료 클립 아트 | illustAC">
            <a:extLst>
              <a:ext uri="{FF2B5EF4-FFF2-40B4-BE49-F238E27FC236}">
                <a16:creationId xmlns:a16="http://schemas.microsoft.com/office/drawing/2014/main" id="{1B27FC8F-2BEB-41DD-A339-F73BF4DFB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933983">
            <a:off x="373553" y="3518045"/>
            <a:ext cx="4297777" cy="157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icrosoft Azure Is Ready For You - KT Connections Blog | Rapid City, SD |  KT Connections">
            <a:extLst>
              <a:ext uri="{FF2B5EF4-FFF2-40B4-BE49-F238E27FC236}">
                <a16:creationId xmlns:a16="http://schemas.microsoft.com/office/drawing/2014/main" id="{EC4FC3C0-5AB8-46C8-9838-65F0BF9D4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271" y="3201422"/>
            <a:ext cx="1750292" cy="901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Office, database Free Icon of Super Flat Remix V1.08 Apps">
            <a:extLst>
              <a:ext uri="{FF2B5EF4-FFF2-40B4-BE49-F238E27FC236}">
                <a16:creationId xmlns:a16="http://schemas.microsoft.com/office/drawing/2014/main" id="{73E4A92B-A540-4BAF-8FB5-4261AF5B7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889" b="95111" l="9778" r="90667">
                        <a14:foregroundMark x1="44889" y1="13778" x2="53778" y2="11111"/>
                        <a14:foregroundMark x1="50222" y1="4889" x2="50222" y2="4889"/>
                        <a14:foregroundMark x1="90667" y1="20889" x2="90667" y2="20889"/>
                        <a14:foregroundMark x1="76889" y1="45778" x2="76889" y2="45778"/>
                        <a14:foregroundMark x1="67556" y1="67556" x2="67556" y2="67556"/>
                        <a14:foregroundMark x1="70667" y1="86222" x2="70667" y2="86222"/>
                        <a14:foregroundMark x1="35111" y1="87556" x2="40889" y2="88000"/>
                        <a14:foregroundMark x1="51556" y1="88444" x2="55556" y2="88889"/>
                        <a14:foregroundMark x1="49778" y1="95111" x2="51556" y2="9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962" y="4900887"/>
            <a:ext cx="741347" cy="763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클라우드 아이콘 | 무료 클립 아트 | illustAC">
            <a:extLst>
              <a:ext uri="{FF2B5EF4-FFF2-40B4-BE49-F238E27FC236}">
                <a16:creationId xmlns:a16="http://schemas.microsoft.com/office/drawing/2014/main" id="{508CA0A2-97C7-4438-97C7-375A4C503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1765" l="5780" r="94412">
                        <a14:foregroundMark x1="36994" y1="34412" x2="44509" y2="51176"/>
                        <a14:foregroundMark x1="46628" y1="30000" x2="49133" y2="45294"/>
                        <a14:foregroundMark x1="49133" y1="45294" x2="53179" y2="44412"/>
                        <a14:foregroundMark x1="47977" y1="32941" x2="40848" y2="45000"/>
                        <a14:foregroundMark x1="40848" y1="45000" x2="51638" y2="50000"/>
                        <a14:foregroundMark x1="51638" y1="50000" x2="41426" y2="54412"/>
                        <a14:foregroundMark x1="41426" y1="54412" x2="44316" y2="74412"/>
                        <a14:foregroundMark x1="44316" y1="74412" x2="59923" y2="70882"/>
                        <a14:foregroundMark x1="59923" y1="70882" x2="64740" y2="64118"/>
                        <a14:foregroundMark x1="58574" y1="81176" x2="69750" y2="82059"/>
                        <a14:foregroundMark x1="69750" y1="82059" x2="77457" y2="78529"/>
                        <a14:foregroundMark x1="88054" y1="77059" x2="78998" y2="88824"/>
                        <a14:foregroundMark x1="78998" y1="88824" x2="67437" y2="86765"/>
                        <a14:foregroundMark x1="67437" y1="86765" x2="47206" y2="91765"/>
                        <a14:foregroundMark x1="47206" y1="91765" x2="25626" y2="84118"/>
                        <a14:foregroundMark x1="25626" y1="84118" x2="15029" y2="70294"/>
                        <a14:foregroundMark x1="15029" y1="70294" x2="23314" y2="65588"/>
                        <a14:foregroundMark x1="5973" y1="66765" x2="6166" y2="78824"/>
                        <a14:foregroundMark x1="94412" y1="71765" x2="94412" y2="805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994" y="4599010"/>
            <a:ext cx="738990" cy="4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Cosmos DB Server-Side Primer – Episode 1 – The Developer Journey">
            <a:extLst>
              <a:ext uri="{FF2B5EF4-FFF2-40B4-BE49-F238E27FC236}">
                <a16:creationId xmlns:a16="http://schemas.microsoft.com/office/drawing/2014/main" id="{3C305DF3-3C19-4959-AE82-ADFEED28C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3681" b="97546" l="10000" r="90000">
                        <a14:foregroundMark x1="27097" y1="13497" x2="28710" y2="15337"/>
                        <a14:foregroundMark x1="29032" y1="4294" x2="29032" y2="4908"/>
                        <a14:foregroundMark x1="68710" y1="89571" x2="69677" y2="91411"/>
                        <a14:foregroundMark x1="69677" y1="97546" x2="69677" y2="975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009" y="3882215"/>
            <a:ext cx="1430104" cy="774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EBC2D661-C9D0-4058-9D16-715BADAA5AD9}"/>
              </a:ext>
            </a:extLst>
          </p:cNvPr>
          <p:cNvSpPr/>
          <p:nvPr/>
        </p:nvSpPr>
        <p:spPr>
          <a:xfrm>
            <a:off x="1075288" y="1883549"/>
            <a:ext cx="3177540" cy="4534653"/>
          </a:xfrm>
          <a:prstGeom prst="roundRect">
            <a:avLst>
              <a:gd name="adj" fmla="val 9524"/>
            </a:avLst>
          </a:prstGeom>
          <a:noFill/>
          <a:ln w="28575">
            <a:solidFill>
              <a:srgbClr val="083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EF20605-7F2D-4067-B9BD-E031CAC72A4B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4183" y="4463494"/>
            <a:ext cx="1069798" cy="483076"/>
          </a:xfrm>
          <a:prstGeom prst="rect">
            <a:avLst/>
          </a:prstGeom>
        </p:spPr>
      </p:pic>
      <p:sp>
        <p:nvSpPr>
          <p:cNvPr id="141" name="TextBox 140">
            <a:extLst>
              <a:ext uri="{FF2B5EF4-FFF2-40B4-BE49-F238E27FC236}">
                <a16:creationId xmlns:a16="http://schemas.microsoft.com/office/drawing/2014/main" id="{6320B7CC-9D7D-411C-8869-1B53C2E82468}"/>
              </a:ext>
            </a:extLst>
          </p:cNvPr>
          <p:cNvSpPr txBox="1"/>
          <p:nvPr/>
        </p:nvSpPr>
        <p:spPr>
          <a:xfrm>
            <a:off x="776720" y="1092164"/>
            <a:ext cx="8481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Online traces of real workload during busy-hour (e.g. midday)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Submission time, block offset/size, read/write, latency per I/O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AEDA3FAF-F440-4E8A-B83D-5D107A824D9D}"/>
              </a:ext>
            </a:extLst>
          </p:cNvPr>
          <p:cNvSpPr/>
          <p:nvPr/>
        </p:nvSpPr>
        <p:spPr>
          <a:xfrm>
            <a:off x="1022282" y="2024415"/>
            <a:ext cx="30072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large “I/O data lake”</a:t>
            </a:r>
          </a:p>
        </p:txBody>
      </p:sp>
      <p:sp>
        <p:nvSpPr>
          <p:cNvPr id="126" name="화살표: 오른쪽 125">
            <a:extLst>
              <a:ext uri="{FF2B5EF4-FFF2-40B4-BE49-F238E27FC236}">
                <a16:creationId xmlns:a16="http://schemas.microsoft.com/office/drawing/2014/main" id="{0641C6F1-CCDB-4069-A317-C5F6912DCD27}"/>
              </a:ext>
            </a:extLst>
          </p:cNvPr>
          <p:cNvSpPr/>
          <p:nvPr/>
        </p:nvSpPr>
        <p:spPr>
          <a:xfrm>
            <a:off x="4081113" y="3700817"/>
            <a:ext cx="1194308" cy="865547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404C39CD-5F51-4AFC-B8C0-ABC10C1C5D3F}"/>
              </a:ext>
            </a:extLst>
          </p:cNvPr>
          <p:cNvSpPr/>
          <p:nvPr/>
        </p:nvSpPr>
        <p:spPr>
          <a:xfrm>
            <a:off x="3652013" y="3930743"/>
            <a:ext cx="16650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blktrace</a:t>
            </a: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id="{4C09CD26-09C9-4EB8-A510-882A81F25C63}"/>
              </a:ext>
            </a:extLst>
          </p:cNvPr>
          <p:cNvSpPr/>
          <p:nvPr/>
        </p:nvSpPr>
        <p:spPr>
          <a:xfrm>
            <a:off x="7507274" y="3900003"/>
            <a:ext cx="19637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Tracing</a:t>
            </a: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ACCDCF17-9D38-4C59-89FC-68ABAA749BFE}"/>
              </a:ext>
            </a:extLst>
          </p:cNvPr>
          <p:cNvSpPr/>
          <p:nvPr/>
        </p:nvSpPr>
        <p:spPr>
          <a:xfrm>
            <a:off x="2628624" y="4535432"/>
            <a:ext cx="14984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>
                <a:solidFill>
                  <a:srgbClr val="08348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cosmos</a:t>
            </a: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2792C3B0-CD05-438F-8459-BB24A366F413}"/>
              </a:ext>
            </a:extLst>
          </p:cNvPr>
          <p:cNvSpPr/>
          <p:nvPr/>
        </p:nvSpPr>
        <p:spPr>
          <a:xfrm>
            <a:off x="5279231" y="3141332"/>
            <a:ext cx="267551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b="1">
                <a:solidFill>
                  <a:srgbClr val="08348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Blk#  time   off  sz  r/w  Latency</a:t>
            </a:r>
            <a:endParaRPr lang="ko-KR" altLang="en-US" sz="1200" b="1">
              <a:solidFill>
                <a:srgbClr val="083486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6D9B1A38-5224-445F-9AEE-F81678DED56F}"/>
              </a:ext>
            </a:extLst>
          </p:cNvPr>
          <p:cNvSpPr/>
          <p:nvPr/>
        </p:nvSpPr>
        <p:spPr>
          <a:xfrm>
            <a:off x="5279231" y="3141332"/>
            <a:ext cx="2675516" cy="206681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8" name="그림 157">
            <a:extLst>
              <a:ext uri="{FF2B5EF4-FFF2-40B4-BE49-F238E27FC236}">
                <a16:creationId xmlns:a16="http://schemas.microsoft.com/office/drawing/2014/main" id="{2FF50459-6E09-47C6-9393-8C9EDD8767A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991600" y="1092165"/>
            <a:ext cx="1320799" cy="1422436"/>
          </a:xfrm>
          <a:prstGeom prst="rect">
            <a:avLst/>
          </a:prstGeom>
        </p:spPr>
      </p:pic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9A39F22F-7903-4311-89C4-68708C6CCD9B}"/>
              </a:ext>
            </a:extLst>
          </p:cNvPr>
          <p:cNvCxnSpPr>
            <a:cxnSpLocks/>
          </p:cNvCxnSpPr>
          <p:nvPr/>
        </p:nvCxnSpPr>
        <p:spPr>
          <a:xfrm flipH="1">
            <a:off x="5279231" y="1154618"/>
            <a:ext cx="3817727" cy="19537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7E173DFE-12A4-4DD2-B4B2-F7426842D7BF}"/>
              </a:ext>
            </a:extLst>
          </p:cNvPr>
          <p:cNvCxnSpPr>
            <a:cxnSpLocks/>
          </p:cNvCxnSpPr>
          <p:nvPr/>
        </p:nvCxnSpPr>
        <p:spPr>
          <a:xfrm>
            <a:off x="10120301" y="1194380"/>
            <a:ext cx="1479172" cy="20632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6" name="그림 165">
            <a:extLst>
              <a:ext uri="{FF2B5EF4-FFF2-40B4-BE49-F238E27FC236}">
                <a16:creationId xmlns:a16="http://schemas.microsoft.com/office/drawing/2014/main" id="{B4930AAB-9323-4551-A38D-FF6E2F369B3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160565" y="4536225"/>
            <a:ext cx="2607155" cy="890248"/>
          </a:xfrm>
          <a:prstGeom prst="rect">
            <a:avLst/>
          </a:prstGeom>
        </p:spPr>
      </p:pic>
      <p:pic>
        <p:nvPicPr>
          <p:cNvPr id="183" name="Picture 18" descr="VisionRival">
            <a:extLst>
              <a:ext uri="{FF2B5EF4-FFF2-40B4-BE49-F238E27FC236}">
                <a16:creationId xmlns:a16="http://schemas.microsoft.com/office/drawing/2014/main" id="{308C92CD-CAB2-499E-8727-F2B8EDF42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706" y="4691243"/>
            <a:ext cx="390843" cy="390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638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16</a:t>
            </a:fld>
            <a:endParaRPr kumimoji="1"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2ECD279-7FD3-4211-8AAA-15B6FAD491C4}"/>
              </a:ext>
            </a:extLst>
          </p:cNvPr>
          <p:cNvSpPr/>
          <p:nvPr/>
        </p:nvSpPr>
        <p:spPr>
          <a:xfrm>
            <a:off x="972409" y="1974588"/>
            <a:ext cx="1039409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arenR"/>
            </a:pPr>
            <a:r>
              <a:rPr lang="en" altLang="ko-Kore-KR" sz="2400" b="1"/>
              <a:t>Training Data Collection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>
                <a:solidFill>
                  <a:srgbClr val="C00000"/>
                </a:solidFill>
              </a:rPr>
              <a:t>Output Labeling</a:t>
            </a:r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Light Nerual N</a:t>
            </a:r>
            <a:r>
              <a:rPr lang="en-US" altLang="ko-Kore-KR" sz="2400" b="1"/>
              <a:t>e</a:t>
            </a:r>
            <a:r>
              <a:rPr lang="en" altLang="ko-Kore-KR" sz="2400" b="1"/>
              <a:t>twork Model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Improving Accuracy</a:t>
            </a:r>
          </a:p>
          <a:p>
            <a:pPr marL="457200" indent="-457200">
              <a:buAutoNum type="arabicParenR"/>
            </a:pPr>
            <a:endParaRPr lang="en" altLang="en-US" sz="2400" b="1"/>
          </a:p>
          <a:p>
            <a:pPr marL="457200" indent="-457200">
              <a:buAutoNum type="arabicParenR"/>
            </a:pPr>
            <a:r>
              <a:rPr lang="en" altLang="en-US" sz="2400" b="1"/>
              <a:t>Improving Inference Time</a:t>
            </a:r>
            <a:endParaRPr lang="ko-Kore-KR" altLang="en-US" sz="24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9129737-5282-4C71-B1D1-70D595BE0ED2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Design Solutions</a:t>
            </a:r>
            <a:endParaRPr lang="en-US" altLang="ko-KR" sz="2800" b="1" dirty="0">
              <a:solidFill>
                <a:srgbClr val="083486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56901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77D1A4D4-F5B7-4DF9-8B07-9F011F758CD7}"/>
              </a:ext>
            </a:extLst>
          </p:cNvPr>
          <p:cNvSpPr/>
          <p:nvPr/>
        </p:nvSpPr>
        <p:spPr>
          <a:xfrm>
            <a:off x="8648951" y="1612379"/>
            <a:ext cx="3126366" cy="593744"/>
          </a:xfrm>
          <a:prstGeom prst="roundRect">
            <a:avLst/>
          </a:prstGeom>
          <a:solidFill>
            <a:srgbClr val="FF0000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17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17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2) Output Labeling</a:t>
            </a:r>
            <a:endParaRPr lang="en-US" altLang="ko-KR" sz="24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34BB3C-3CC9-4EE6-85F8-F6F2B66CDB79}"/>
              </a:ext>
            </a:extLst>
          </p:cNvPr>
          <p:cNvSpPr/>
          <p:nvPr/>
        </p:nvSpPr>
        <p:spPr>
          <a:xfrm>
            <a:off x="1091339" y="1492067"/>
            <a:ext cx="2309090" cy="570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Ideal </a:t>
            </a:r>
            <a:r>
              <a:rPr lang="en-US" altLang="ko-KR"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Labeling</a:t>
            </a:r>
            <a:endParaRPr lang="en-US" altLang="ko-KR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6AA9C86-9477-42D8-AC11-D11F6A80337B}"/>
              </a:ext>
            </a:extLst>
          </p:cNvPr>
          <p:cNvSpPr/>
          <p:nvPr/>
        </p:nvSpPr>
        <p:spPr>
          <a:xfrm>
            <a:off x="770539" y="2317109"/>
            <a:ext cx="2950690" cy="952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Exact </a:t>
            </a:r>
            <a:r>
              <a:rPr lang="el-GR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s-level latency</a:t>
            </a:r>
            <a:endParaRPr lang="en-US" altLang="ko-KR" sz="20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(e.g. 120</a:t>
            </a:r>
            <a:r>
              <a:rPr lang="el-GR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s, 70</a:t>
            </a:r>
            <a:r>
              <a:rPr lang="el-GR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s…)</a:t>
            </a: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B8B118D-5841-46C1-9EA5-D403F1ACD001}"/>
              </a:ext>
            </a:extLst>
          </p:cNvPr>
          <p:cNvSpPr/>
          <p:nvPr/>
        </p:nvSpPr>
        <p:spPr>
          <a:xfrm>
            <a:off x="770539" y="3581785"/>
            <a:ext cx="3560290" cy="952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Linear labeling </a:t>
            </a:r>
          </a:p>
          <a:p>
            <a:pPr>
              <a:lnSpc>
                <a:spcPct val="150000"/>
              </a:lnSpc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(e.g. 0-10</a:t>
            </a:r>
            <a:r>
              <a:rPr lang="el-GR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s, 10-20</a:t>
            </a:r>
            <a:r>
              <a:rPr lang="el-GR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s…)</a:t>
            </a: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DF1D42-701E-45CD-9520-E9619D52F01D}"/>
              </a:ext>
            </a:extLst>
          </p:cNvPr>
          <p:cNvSpPr/>
          <p:nvPr/>
        </p:nvSpPr>
        <p:spPr>
          <a:xfrm>
            <a:off x="770539" y="4846461"/>
            <a:ext cx="3560290" cy="952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exponantial labeling </a:t>
            </a:r>
          </a:p>
          <a:p>
            <a:pPr>
              <a:lnSpc>
                <a:spcPct val="150000"/>
              </a:lnSpc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(e.g. 2-4</a:t>
            </a:r>
            <a:r>
              <a:rPr lang="el-GR" altLang="ko-KR" sz="2000" b="0" i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s, 4-8</a:t>
            </a:r>
            <a:r>
              <a:rPr lang="el-GR" altLang="ko-KR" sz="2000" b="0" i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s…)</a:t>
            </a: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D597910-07D2-4879-B958-3A218D3F4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6905" y="4416020"/>
            <a:ext cx="545049" cy="54809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4E925BE-AFB4-4ADF-B911-F2C36C8047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6905" y="2926179"/>
            <a:ext cx="533400" cy="54809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5D1DF15B-3A2D-4229-AA8F-2AFA7E4FB9C5}"/>
              </a:ext>
            </a:extLst>
          </p:cNvPr>
          <p:cNvSpPr/>
          <p:nvPr/>
        </p:nvSpPr>
        <p:spPr>
          <a:xfrm>
            <a:off x="4499172" y="2738687"/>
            <a:ext cx="3349131" cy="952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Flexible</a:t>
            </a:r>
          </a:p>
          <a:p>
            <a:pPr>
              <a:lnSpc>
                <a:spcPct val="150000"/>
              </a:lnSpc>
            </a:pPr>
            <a:r>
              <a:rPr lang="en-US" altLang="ko-KR" sz="200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coarse-grained level</a:t>
            </a:r>
            <a:endParaRPr lang="en-US" altLang="ko-KR" sz="2000" dirty="0"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C2ECD7-D389-47FC-82EE-245D29A37D9E}"/>
              </a:ext>
            </a:extLst>
          </p:cNvPr>
          <p:cNvSpPr/>
          <p:nvPr/>
        </p:nvSpPr>
        <p:spPr>
          <a:xfrm>
            <a:off x="4506505" y="4301013"/>
            <a:ext cx="4394199" cy="952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 many labels</a:t>
            </a:r>
          </a:p>
          <a:p>
            <a:pPr>
              <a:lnSpc>
                <a:spcPct val="150000"/>
              </a:lnSpc>
            </a:pPr>
            <a:r>
              <a:rPr lang="en-US" altLang="ko-KR" sz="20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Hard to make accurate and fast</a:t>
            </a:r>
            <a:endParaRPr lang="en-US" altLang="ko-KR" sz="20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92A0383-2CF6-4485-A989-8E7D32ACB204}"/>
              </a:ext>
            </a:extLst>
          </p:cNvPr>
          <p:cNvSpPr/>
          <p:nvPr/>
        </p:nvSpPr>
        <p:spPr>
          <a:xfrm>
            <a:off x="594863" y="2311260"/>
            <a:ext cx="3126366" cy="363234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97DDF4AC-8617-4FED-B303-6815FBF6547F}"/>
              </a:ext>
            </a:extLst>
          </p:cNvPr>
          <p:cNvCxnSpPr>
            <a:cxnSpLocks/>
          </p:cNvCxnSpPr>
          <p:nvPr/>
        </p:nvCxnSpPr>
        <p:spPr>
          <a:xfrm flipV="1">
            <a:off x="3238500" y="3478979"/>
            <a:ext cx="5410451" cy="1918522"/>
          </a:xfrm>
          <a:prstGeom prst="bentConnector3">
            <a:avLst>
              <a:gd name="adj1" fmla="val 92815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57E2BD7-01A5-40ED-A2CE-9145A54A1C07}"/>
              </a:ext>
            </a:extLst>
          </p:cNvPr>
          <p:cNvSpPr/>
          <p:nvPr/>
        </p:nvSpPr>
        <p:spPr>
          <a:xfrm>
            <a:off x="8648951" y="2637428"/>
            <a:ext cx="356029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64-128</a:t>
            </a:r>
            <a:r>
              <a:rPr lang="el-GR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endParaRPr lang="en-US" altLang="ko-KR" sz="20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altLang="ko-KR" sz="20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128-256</a:t>
            </a:r>
            <a:r>
              <a:rPr lang="el-GR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</a:p>
          <a:p>
            <a:endParaRPr lang="en-US" altLang="ko-KR" sz="2000" b="0" i="0">
              <a:solidFill>
                <a:srgbClr val="4D5156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altLang="ko-KR" sz="2000">
                <a:solidFill>
                  <a:srgbClr val="4D515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256-512</a:t>
            </a:r>
            <a:r>
              <a:rPr lang="el-GR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2000" b="0" i="0">
                <a:solidFill>
                  <a:srgbClr val="4D515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</a:p>
          <a:p>
            <a:endParaRPr lang="en-US" altLang="ko-KR" sz="2000">
              <a:solidFill>
                <a:srgbClr val="4D515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074" name="Picture 2" descr="Lhasa Apso Vs Shih Tzu - Can You Spot The Difference?">
            <a:extLst>
              <a:ext uri="{FF2B5EF4-FFF2-40B4-BE49-F238E27FC236}">
                <a16:creationId xmlns:a16="http://schemas.microsoft.com/office/drawing/2014/main" id="{C69A8B1D-1398-4EB6-B09D-63F1C0996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2134" y="2256760"/>
            <a:ext cx="1508091" cy="816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0DB75FD9-964D-435B-8F56-70328C68977C}"/>
              </a:ext>
            </a:extLst>
          </p:cNvPr>
          <p:cNvCxnSpPr>
            <a:cxnSpLocks/>
          </p:cNvCxnSpPr>
          <p:nvPr/>
        </p:nvCxnSpPr>
        <p:spPr>
          <a:xfrm flipH="1">
            <a:off x="10009237" y="3453580"/>
            <a:ext cx="180446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7CD707C-8BF1-4A4C-B4B2-088C2035C840}"/>
              </a:ext>
            </a:extLst>
          </p:cNvPr>
          <p:cNvCxnSpPr>
            <a:cxnSpLocks/>
          </p:cNvCxnSpPr>
          <p:nvPr/>
        </p:nvCxnSpPr>
        <p:spPr>
          <a:xfrm flipH="1">
            <a:off x="10009237" y="4072599"/>
            <a:ext cx="1804462" cy="0"/>
          </a:xfrm>
          <a:prstGeom prst="straightConnector1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72E754C-A1EB-469D-8629-97F3880F402A}"/>
              </a:ext>
            </a:extLst>
          </p:cNvPr>
          <p:cNvSpPr/>
          <p:nvPr/>
        </p:nvSpPr>
        <p:spPr>
          <a:xfrm>
            <a:off x="9861740" y="3078869"/>
            <a:ext cx="20994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Mis-inferred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4CC0BEB-6F09-45BD-8805-179D50EC5AF7}"/>
              </a:ext>
            </a:extLst>
          </p:cNvPr>
          <p:cNvSpPr/>
          <p:nvPr/>
        </p:nvSpPr>
        <p:spPr>
          <a:xfrm>
            <a:off x="9861740" y="3686331"/>
            <a:ext cx="2099456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00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Truth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8B1DB19-F83B-4621-88B2-D003E0EAF7E7}"/>
              </a:ext>
            </a:extLst>
          </p:cNvPr>
          <p:cNvSpPr/>
          <p:nvPr/>
        </p:nvSpPr>
        <p:spPr>
          <a:xfrm>
            <a:off x="8612157" y="1699087"/>
            <a:ext cx="32383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</a:rPr>
              <a:t>Only 60-70% accuracy</a:t>
            </a:r>
            <a:endParaRPr lang="en" altLang="ko-Kore-KR" sz="2000" b="1" i="1" dirty="0">
              <a:solidFill>
                <a:schemeClr val="bg1"/>
              </a:solidFill>
            </a:endParaRPr>
          </a:p>
        </p:txBody>
      </p:sp>
      <p:sp>
        <p:nvSpPr>
          <p:cNvPr id="46" name="화살표: 아래쪽 45">
            <a:extLst>
              <a:ext uri="{FF2B5EF4-FFF2-40B4-BE49-F238E27FC236}">
                <a16:creationId xmlns:a16="http://schemas.microsoft.com/office/drawing/2014/main" id="{6DD486FD-400D-44F4-B24B-381043A42BF3}"/>
              </a:ext>
            </a:extLst>
          </p:cNvPr>
          <p:cNvSpPr/>
          <p:nvPr/>
        </p:nvSpPr>
        <p:spPr>
          <a:xfrm>
            <a:off x="9867660" y="4583165"/>
            <a:ext cx="727330" cy="83926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36100646-8F66-4249-BBD2-1F493C8BAAA7}"/>
              </a:ext>
            </a:extLst>
          </p:cNvPr>
          <p:cNvSpPr/>
          <p:nvPr/>
        </p:nvSpPr>
        <p:spPr>
          <a:xfrm>
            <a:off x="8648951" y="5535646"/>
            <a:ext cx="3164748" cy="648184"/>
          </a:xfrm>
          <a:prstGeom prst="roundRect">
            <a:avLst/>
          </a:prstGeom>
          <a:solidFill>
            <a:srgbClr val="00B0F0"/>
          </a:solidFill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Alternatives?</a:t>
            </a:r>
            <a:endParaRPr lang="ko-KR" altLang="en-US" sz="2400" b="1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452EFE7-A941-4DB3-AFE5-99316E10F4BF}"/>
              </a:ext>
            </a:extLst>
          </p:cNvPr>
          <p:cNvSpPr/>
          <p:nvPr/>
        </p:nvSpPr>
        <p:spPr>
          <a:xfrm>
            <a:off x="8458898" y="1777562"/>
            <a:ext cx="3519976" cy="2649267"/>
          </a:xfrm>
          <a:prstGeom prst="rect">
            <a:avLst/>
          </a:prstGeom>
          <a:solidFill>
            <a:srgbClr val="FF0000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332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18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18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2) Output Labeling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FC1981-45CB-42EE-B7BC-540E3AA2578B}"/>
              </a:ext>
            </a:extLst>
          </p:cNvPr>
          <p:cNvSpPr txBox="1"/>
          <p:nvPr/>
        </p:nvSpPr>
        <p:spPr>
          <a:xfrm>
            <a:off x="776720" y="1092164"/>
            <a:ext cx="84815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Latencies often form a Pareto distribution with a high alpha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Users only worry about the tail behavior, not the precise latency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AC97640-EB98-4E48-981B-FF7AA38D7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9056"/>
          <a:stretch/>
        </p:blipFill>
        <p:spPr>
          <a:xfrm>
            <a:off x="5077325" y="2997477"/>
            <a:ext cx="6818475" cy="209208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8127886-43D6-4241-8E9F-3CB83BC34565}"/>
              </a:ext>
            </a:extLst>
          </p:cNvPr>
          <p:cNvSpPr/>
          <p:nvPr/>
        </p:nvSpPr>
        <p:spPr>
          <a:xfrm>
            <a:off x="3956014" y="1952904"/>
            <a:ext cx="4279969" cy="491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Labeling with </a:t>
            </a:r>
            <a:r>
              <a:rPr lang="en-US" altLang="ko-KR" sz="2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inflection point</a:t>
            </a:r>
            <a:endParaRPr lang="en-US" altLang="ko-KR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79896AB-A15C-4A96-A10F-6DB501CBB19F}"/>
              </a:ext>
            </a:extLst>
          </p:cNvPr>
          <p:cNvGrpSpPr/>
          <p:nvPr/>
        </p:nvGrpSpPr>
        <p:grpSpPr>
          <a:xfrm>
            <a:off x="404782" y="2619995"/>
            <a:ext cx="4706198" cy="3202991"/>
            <a:chOff x="263708" y="2333005"/>
            <a:chExt cx="4279969" cy="291290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DD8F5459-04EA-41A6-9F83-6946940452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3708" y="2333005"/>
              <a:ext cx="4279969" cy="2912904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CB488F1-FC3E-4278-9345-CC406D490D97}"/>
                </a:ext>
              </a:extLst>
            </p:cNvPr>
            <p:cNvSpPr/>
            <p:nvPr/>
          </p:nvSpPr>
          <p:spPr>
            <a:xfrm>
              <a:off x="3848100" y="3695700"/>
              <a:ext cx="695577" cy="558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44A2AEF-6AEF-4F4B-A709-BADFEE9C1E48}"/>
              </a:ext>
            </a:extLst>
          </p:cNvPr>
          <p:cNvSpPr/>
          <p:nvPr/>
        </p:nvSpPr>
        <p:spPr>
          <a:xfrm>
            <a:off x="4865569" y="4921424"/>
            <a:ext cx="2074049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inflection point</a:t>
            </a:r>
            <a:endParaRPr lang="en-US" altLang="ko-KR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F3A06A-1DCC-45E8-A098-512B872B26CC}"/>
              </a:ext>
            </a:extLst>
          </p:cNvPr>
          <p:cNvSpPr/>
          <p:nvPr/>
        </p:nvSpPr>
        <p:spPr>
          <a:xfrm>
            <a:off x="8614001" y="4924537"/>
            <a:ext cx="1588415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False revoke</a:t>
            </a:r>
            <a:endParaRPr lang="en-US" altLang="ko-KR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69BF123-A0FA-4AA7-B1B5-6E4B315FF420}"/>
              </a:ext>
            </a:extLst>
          </p:cNvPr>
          <p:cNvSpPr/>
          <p:nvPr/>
        </p:nvSpPr>
        <p:spPr>
          <a:xfrm>
            <a:off x="7044585" y="4924538"/>
            <a:ext cx="1464449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False submit</a:t>
            </a:r>
            <a:endParaRPr lang="en-US" altLang="ko-KR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8B0392C9-A57F-4C9C-A078-EA485FFAE59E}"/>
              </a:ext>
            </a:extLst>
          </p:cNvPr>
          <p:cNvSpPr/>
          <p:nvPr/>
        </p:nvSpPr>
        <p:spPr>
          <a:xfrm>
            <a:off x="9716298" y="5484742"/>
            <a:ext cx="2299522" cy="508800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 find?</a:t>
            </a:r>
            <a:endParaRPr lang="ko-KR" altLang="en-US" sz="2000" b="1">
              <a:solidFill>
                <a:srgbClr val="0000FF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E68F18DA-0967-48D2-90A5-D7A24454947D}"/>
              </a:ext>
            </a:extLst>
          </p:cNvPr>
          <p:cNvCxnSpPr>
            <a:cxnSpLocks/>
          </p:cNvCxnSpPr>
          <p:nvPr/>
        </p:nvCxnSpPr>
        <p:spPr>
          <a:xfrm rot="16200000" flipV="1">
            <a:off x="9844791" y="4491247"/>
            <a:ext cx="1441223" cy="576547"/>
          </a:xfrm>
          <a:prstGeom prst="curvedConnector3">
            <a:avLst>
              <a:gd name="adj1" fmla="val 51394"/>
            </a:avLst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1044830-4C68-4A9C-BC5D-57BB6F9A93A5}"/>
              </a:ext>
            </a:extLst>
          </p:cNvPr>
          <p:cNvSpPr/>
          <p:nvPr/>
        </p:nvSpPr>
        <p:spPr>
          <a:xfrm>
            <a:off x="2449156" y="5627627"/>
            <a:ext cx="1774550" cy="451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Latency (ms)</a:t>
            </a:r>
            <a:endParaRPr lang="en-US" altLang="ko-K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336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19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19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2) Output Labeling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CED251-888E-40DB-ADD0-2C0291304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542" y="1600408"/>
            <a:ext cx="696345" cy="7386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E283DC6-8919-4B3A-9A7C-E217FD71CE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4657306" y="2531521"/>
            <a:ext cx="846819" cy="115347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B045250C-0DD6-483E-B512-FB819F9991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5802818" y="2531521"/>
            <a:ext cx="846819" cy="115347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981AE1E-E1CC-4E08-A52C-267ED347C6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8413872" y="2531521"/>
            <a:ext cx="846819" cy="1153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F68265C-9936-46B5-AB44-B6736FE87408}"/>
                  </a:ext>
                </a:extLst>
              </p:cNvPr>
              <p:cNvSpPr txBox="1"/>
              <p:nvPr/>
            </p:nvSpPr>
            <p:spPr>
              <a:xfrm>
                <a:off x="4330763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F68265C-9936-46B5-AB44-B6736FE87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763" y="2477434"/>
                <a:ext cx="393266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7BB2CD5-E0C7-4BFF-8448-1E5D421108D7}"/>
                  </a:ext>
                </a:extLst>
              </p:cNvPr>
              <p:cNvSpPr txBox="1"/>
              <p:nvPr/>
            </p:nvSpPr>
            <p:spPr>
              <a:xfrm>
                <a:off x="5504125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7BB2CD5-E0C7-4BFF-8448-1E5D421108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4125" y="2477434"/>
                <a:ext cx="393266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5AFB305-8B74-4136-8732-9FE7091E13EB}"/>
                  </a:ext>
                </a:extLst>
              </p:cNvPr>
              <p:cNvSpPr txBox="1"/>
              <p:nvPr/>
            </p:nvSpPr>
            <p:spPr>
              <a:xfrm>
                <a:off x="8123631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5AFB305-8B74-4136-8732-9FE7091E1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3631" y="2477434"/>
                <a:ext cx="393266" cy="33855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89A4374D-8C63-4CE6-A7B4-B199BD6418E5}"/>
                  </a:ext>
                </a:extLst>
              </p:cNvPr>
              <p:cNvSpPr/>
              <p:nvPr/>
            </p:nvSpPr>
            <p:spPr>
              <a:xfrm>
                <a:off x="2813801" y="2499547"/>
                <a:ext cx="2280491" cy="4481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</m:t>
                    </m:r>
                  </m:oMath>
                </a14:m>
                <a:r>
                  <a:rPr lang="en-US" altLang="ko-KR" sz="140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workload traces</a:t>
                </a:r>
                <a:endParaRPr lang="en-US" altLang="ko-KR" sz="20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89A4374D-8C63-4CE6-A7B4-B199BD6418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3801" y="2499547"/>
                <a:ext cx="2280491" cy="448136"/>
              </a:xfrm>
              <a:prstGeom prst="rect">
                <a:avLst/>
              </a:prstGeom>
              <a:blipFill>
                <a:blip r:embed="rId8"/>
                <a:stretch>
                  <a:fillRect b="-94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직사각형 34">
            <a:extLst>
              <a:ext uri="{FF2B5EF4-FFF2-40B4-BE49-F238E27FC236}">
                <a16:creationId xmlns:a16="http://schemas.microsoft.com/office/drawing/2014/main" id="{FD30D87B-E2FC-46CA-98F5-31B2E1D27997}"/>
              </a:ext>
            </a:extLst>
          </p:cNvPr>
          <p:cNvSpPr/>
          <p:nvPr/>
        </p:nvSpPr>
        <p:spPr>
          <a:xfrm>
            <a:off x="7916819" y="2693124"/>
            <a:ext cx="393267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68D000F-2B02-449A-9A7F-44BDAD82BFC1}"/>
                  </a:ext>
                </a:extLst>
              </p:cNvPr>
              <p:cNvSpPr/>
              <p:nvPr/>
            </p:nvSpPr>
            <p:spPr>
              <a:xfrm>
                <a:off x="3433550" y="3209431"/>
                <a:ext cx="1469087" cy="4481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</m:t>
                    </m:r>
                  </m:oMath>
                </a14:m>
                <a:r>
                  <a:rPr lang="en-US" altLang="ko-KR" sz="140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devices</a:t>
                </a:r>
                <a:endParaRPr lang="en-US" altLang="ko-KR" sz="20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68D000F-2B02-449A-9A7F-44BDAD82BF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3550" y="3209431"/>
                <a:ext cx="1469087" cy="448136"/>
              </a:xfrm>
              <a:prstGeom prst="rect">
                <a:avLst/>
              </a:prstGeom>
              <a:blipFill>
                <a:blip r:embed="rId9"/>
                <a:stretch>
                  <a:fillRect b="-94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34F24280-3293-4679-AE61-91928E238D30}"/>
                  </a:ext>
                </a:extLst>
              </p:cNvPr>
              <p:cNvSpPr/>
              <p:nvPr/>
            </p:nvSpPr>
            <p:spPr>
              <a:xfrm>
                <a:off x="3643649" y="2976463"/>
                <a:ext cx="1082079" cy="3338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200" b="0">
                    <a:ea typeface="Tahoma" panose="020B0604030504040204" pitchFamily="34" charset="0"/>
                    <a:cs typeface="Tahoma" panose="020B060403050404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𝑡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==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</m:t>
                    </m:r>
                  </m:oMath>
                </a14:m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34F24280-3293-4679-AE61-91928E238D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3649" y="2976463"/>
                <a:ext cx="1082079" cy="333809"/>
              </a:xfrm>
              <a:prstGeom prst="rect">
                <a:avLst/>
              </a:prstGeom>
              <a:blipFill>
                <a:blip r:embed="rId10"/>
                <a:stretch>
                  <a:fillRect l="-565" b="-127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8" name="그림 37">
            <a:extLst>
              <a:ext uri="{FF2B5EF4-FFF2-40B4-BE49-F238E27FC236}">
                <a16:creationId xmlns:a16="http://schemas.microsoft.com/office/drawing/2014/main" id="{959AA375-CD78-4C65-BED6-EE113DAF9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806" y="1600408"/>
            <a:ext cx="696345" cy="738664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B8509F5A-5B41-480B-A24E-918A14C4A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897" y="1600408"/>
            <a:ext cx="696345" cy="738664"/>
          </a:xfrm>
          <a:prstGeom prst="rect">
            <a:avLst/>
          </a:prstGeom>
        </p:spPr>
      </p:pic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80BA8B16-DAA6-40F1-87E3-FB1A7A6842B0}"/>
              </a:ext>
            </a:extLst>
          </p:cNvPr>
          <p:cNvCxnSpPr>
            <a:cxnSpLocks/>
          </p:cNvCxnSpPr>
          <p:nvPr/>
        </p:nvCxnSpPr>
        <p:spPr>
          <a:xfrm flipH="1" flipV="1">
            <a:off x="508071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3CC2B54-71BC-4B40-A842-296AEEFB15E6}"/>
              </a:ext>
            </a:extLst>
          </p:cNvPr>
          <p:cNvCxnSpPr>
            <a:cxnSpLocks/>
          </p:cNvCxnSpPr>
          <p:nvPr/>
        </p:nvCxnSpPr>
        <p:spPr>
          <a:xfrm flipH="1" flipV="1">
            <a:off x="624992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C48412D-5DFB-4DEF-93E4-F2D954D24D4E}"/>
              </a:ext>
            </a:extLst>
          </p:cNvPr>
          <p:cNvCxnSpPr>
            <a:cxnSpLocks/>
          </p:cNvCxnSpPr>
          <p:nvPr/>
        </p:nvCxnSpPr>
        <p:spPr>
          <a:xfrm flipH="1" flipV="1">
            <a:off x="8837281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6C3A9A-582B-4A0B-9DBC-AF0BC73049C8}"/>
              </a:ext>
            </a:extLst>
          </p:cNvPr>
          <p:cNvSpPr/>
          <p:nvPr/>
        </p:nvSpPr>
        <p:spPr>
          <a:xfrm>
            <a:off x="7916819" y="1713987"/>
            <a:ext cx="393267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BD9D159-E2D4-438E-B137-5C22C99B2B78}"/>
              </a:ext>
            </a:extLst>
          </p:cNvPr>
          <p:cNvSpPr txBox="1"/>
          <p:nvPr/>
        </p:nvSpPr>
        <p:spPr>
          <a:xfrm>
            <a:off x="2675551" y="1815851"/>
            <a:ext cx="17997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Latency distribution</a:t>
            </a:r>
            <a:endParaRPr lang="ko-KR" altLang="en-US" sz="140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DBD296-4969-4943-B385-6E48F9F83288}"/>
              </a:ext>
            </a:extLst>
          </p:cNvPr>
          <p:cNvSpPr txBox="1"/>
          <p:nvPr/>
        </p:nvSpPr>
        <p:spPr>
          <a:xfrm>
            <a:off x="776720" y="1092164"/>
            <a:ext cx="8481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Inflection Point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  <p:pic>
        <p:nvPicPr>
          <p:cNvPr id="133" name="그림 132">
            <a:extLst>
              <a:ext uri="{FF2B5EF4-FFF2-40B4-BE49-F238E27FC236}">
                <a16:creationId xmlns:a16="http://schemas.microsoft.com/office/drawing/2014/main" id="{57E02CFA-E09C-448F-BF7C-5BC6A8E005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6987666" y="2531521"/>
            <a:ext cx="846819" cy="1153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661A472-CFBD-4AB2-88EC-841327E64D8B}"/>
                  </a:ext>
                </a:extLst>
              </p:cNvPr>
              <p:cNvSpPr txBox="1"/>
              <p:nvPr/>
            </p:nvSpPr>
            <p:spPr>
              <a:xfrm>
                <a:off x="6697425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661A472-CFBD-4AB2-88EC-841327E64D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7425" y="2477434"/>
                <a:ext cx="393266" cy="338554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5" name="그림 134">
            <a:extLst>
              <a:ext uri="{FF2B5EF4-FFF2-40B4-BE49-F238E27FC236}">
                <a16:creationId xmlns:a16="http://schemas.microsoft.com/office/drawing/2014/main" id="{619B3B51-9239-4808-9F69-B376C592A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691" y="1600408"/>
            <a:ext cx="696345" cy="738664"/>
          </a:xfrm>
          <a:prstGeom prst="rect">
            <a:avLst/>
          </a:prstGeom>
        </p:spPr>
      </p:pic>
      <p:cxnSp>
        <p:nvCxnSpPr>
          <p:cNvPr id="136" name="직선 화살표 연결선 135">
            <a:extLst>
              <a:ext uri="{FF2B5EF4-FFF2-40B4-BE49-F238E27FC236}">
                <a16:creationId xmlns:a16="http://schemas.microsoft.com/office/drawing/2014/main" id="{18446448-BB05-401A-BBE2-029E476A99BD}"/>
              </a:ext>
            </a:extLst>
          </p:cNvPr>
          <p:cNvCxnSpPr>
            <a:cxnSpLocks/>
          </p:cNvCxnSpPr>
          <p:nvPr/>
        </p:nvCxnSpPr>
        <p:spPr>
          <a:xfrm flipH="1" flipV="1">
            <a:off x="741107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828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FE9B9C-BDDC-1E43-B29E-4A00D478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</a:t>
            </a:fld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2DD63C-DA25-764F-9C33-B39580A377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48626" y="1359602"/>
            <a:ext cx="4508500" cy="4449763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Introduction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/>
              <a:t>Background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/>
              <a:t>Motivation</a:t>
            </a:r>
            <a:endParaRPr kumimoji="1" lang="en-US" altLang="ko-KR" sz="1800" dirty="0"/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/>
              <a:t>LinnOS</a:t>
            </a:r>
            <a:endParaRPr kumimoji="1" lang="en-US" altLang="ko-KR" sz="1800" dirty="0"/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Evaluation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Conclusion</a:t>
            </a:r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/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956538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20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20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2) Output Labeling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CED251-888E-40DB-ADD0-2C0291304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542" y="1600408"/>
            <a:ext cx="696345" cy="7386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E283DC6-8919-4B3A-9A7C-E217FD71CE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4657306" y="2531521"/>
            <a:ext cx="846819" cy="115347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B045250C-0DD6-483E-B512-FB819F9991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5802818" y="2531521"/>
            <a:ext cx="846819" cy="115347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981AE1E-E1CC-4E08-A52C-267ED347C6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8413872" y="2531521"/>
            <a:ext cx="846819" cy="1153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F68265C-9936-46B5-AB44-B6736FE87408}"/>
                  </a:ext>
                </a:extLst>
              </p:cNvPr>
              <p:cNvSpPr txBox="1"/>
              <p:nvPr/>
            </p:nvSpPr>
            <p:spPr>
              <a:xfrm>
                <a:off x="4330763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F68265C-9936-46B5-AB44-B6736FE87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763" y="2477434"/>
                <a:ext cx="393266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7BB2CD5-E0C7-4BFF-8448-1E5D421108D7}"/>
                  </a:ext>
                </a:extLst>
              </p:cNvPr>
              <p:cNvSpPr txBox="1"/>
              <p:nvPr/>
            </p:nvSpPr>
            <p:spPr>
              <a:xfrm>
                <a:off x="5504125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7BB2CD5-E0C7-4BFF-8448-1E5D421108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4125" y="2477434"/>
                <a:ext cx="393266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5AFB305-8B74-4136-8732-9FE7091E13EB}"/>
                  </a:ext>
                </a:extLst>
              </p:cNvPr>
              <p:cNvSpPr txBox="1"/>
              <p:nvPr/>
            </p:nvSpPr>
            <p:spPr>
              <a:xfrm>
                <a:off x="8123631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5AFB305-8B74-4136-8732-9FE7091E1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3631" y="2477434"/>
                <a:ext cx="393266" cy="33855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89A4374D-8C63-4CE6-A7B4-B199BD6418E5}"/>
                  </a:ext>
                </a:extLst>
              </p:cNvPr>
              <p:cNvSpPr/>
              <p:nvPr/>
            </p:nvSpPr>
            <p:spPr>
              <a:xfrm>
                <a:off x="2813801" y="2499547"/>
                <a:ext cx="2280491" cy="4481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</m:t>
                    </m:r>
                  </m:oMath>
                </a14:m>
                <a:r>
                  <a:rPr lang="en-US" altLang="ko-KR" sz="140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workload traces</a:t>
                </a:r>
                <a:endParaRPr lang="en-US" altLang="ko-KR" sz="20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89A4374D-8C63-4CE6-A7B4-B199BD6418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3801" y="2499547"/>
                <a:ext cx="2280491" cy="448136"/>
              </a:xfrm>
              <a:prstGeom prst="rect">
                <a:avLst/>
              </a:prstGeom>
              <a:blipFill>
                <a:blip r:embed="rId8"/>
                <a:stretch>
                  <a:fillRect b="-94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직사각형 34">
            <a:extLst>
              <a:ext uri="{FF2B5EF4-FFF2-40B4-BE49-F238E27FC236}">
                <a16:creationId xmlns:a16="http://schemas.microsoft.com/office/drawing/2014/main" id="{FD30D87B-E2FC-46CA-98F5-31B2E1D27997}"/>
              </a:ext>
            </a:extLst>
          </p:cNvPr>
          <p:cNvSpPr/>
          <p:nvPr/>
        </p:nvSpPr>
        <p:spPr>
          <a:xfrm>
            <a:off x="7916819" y="2693124"/>
            <a:ext cx="393267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68D000F-2B02-449A-9A7F-44BDAD82BFC1}"/>
                  </a:ext>
                </a:extLst>
              </p:cNvPr>
              <p:cNvSpPr/>
              <p:nvPr/>
            </p:nvSpPr>
            <p:spPr>
              <a:xfrm>
                <a:off x="3433550" y="3209431"/>
                <a:ext cx="1469087" cy="4481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</m:t>
                    </m:r>
                  </m:oMath>
                </a14:m>
                <a:r>
                  <a:rPr lang="en-US" altLang="ko-KR" sz="140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devices</a:t>
                </a:r>
                <a:endParaRPr lang="en-US" altLang="ko-KR" sz="20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68D000F-2B02-449A-9A7F-44BDAD82BF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3550" y="3209431"/>
                <a:ext cx="1469087" cy="448136"/>
              </a:xfrm>
              <a:prstGeom prst="rect">
                <a:avLst/>
              </a:prstGeom>
              <a:blipFill>
                <a:blip r:embed="rId9"/>
                <a:stretch>
                  <a:fillRect b="-94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34F24280-3293-4679-AE61-91928E238D30}"/>
                  </a:ext>
                </a:extLst>
              </p:cNvPr>
              <p:cNvSpPr/>
              <p:nvPr/>
            </p:nvSpPr>
            <p:spPr>
              <a:xfrm>
                <a:off x="3643649" y="2976463"/>
                <a:ext cx="1082079" cy="3338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200" b="0">
                    <a:ea typeface="Tahoma" panose="020B0604030504040204" pitchFamily="34" charset="0"/>
                    <a:cs typeface="Tahoma" panose="020B060403050404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𝑡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==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</m:t>
                    </m:r>
                  </m:oMath>
                </a14:m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34F24280-3293-4679-AE61-91928E238D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3649" y="2976463"/>
                <a:ext cx="1082079" cy="333809"/>
              </a:xfrm>
              <a:prstGeom prst="rect">
                <a:avLst/>
              </a:prstGeom>
              <a:blipFill>
                <a:blip r:embed="rId10"/>
                <a:stretch>
                  <a:fillRect l="-565" b="-127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8" name="그림 37">
            <a:extLst>
              <a:ext uri="{FF2B5EF4-FFF2-40B4-BE49-F238E27FC236}">
                <a16:creationId xmlns:a16="http://schemas.microsoft.com/office/drawing/2014/main" id="{959AA375-CD78-4C65-BED6-EE113DAF9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806" y="1600408"/>
            <a:ext cx="696345" cy="738664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B8509F5A-5B41-480B-A24E-918A14C4A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897" y="1600408"/>
            <a:ext cx="696345" cy="738664"/>
          </a:xfrm>
          <a:prstGeom prst="rect">
            <a:avLst/>
          </a:prstGeom>
        </p:spPr>
      </p:pic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80BA8B16-DAA6-40F1-87E3-FB1A7A6842B0}"/>
              </a:ext>
            </a:extLst>
          </p:cNvPr>
          <p:cNvCxnSpPr>
            <a:cxnSpLocks/>
          </p:cNvCxnSpPr>
          <p:nvPr/>
        </p:nvCxnSpPr>
        <p:spPr>
          <a:xfrm flipH="1" flipV="1">
            <a:off x="508071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3CC2B54-71BC-4B40-A842-296AEEFB15E6}"/>
              </a:ext>
            </a:extLst>
          </p:cNvPr>
          <p:cNvCxnSpPr>
            <a:cxnSpLocks/>
          </p:cNvCxnSpPr>
          <p:nvPr/>
        </p:nvCxnSpPr>
        <p:spPr>
          <a:xfrm flipH="1" flipV="1">
            <a:off x="624992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C48412D-5DFB-4DEF-93E4-F2D954D24D4E}"/>
              </a:ext>
            </a:extLst>
          </p:cNvPr>
          <p:cNvCxnSpPr>
            <a:cxnSpLocks/>
          </p:cNvCxnSpPr>
          <p:nvPr/>
        </p:nvCxnSpPr>
        <p:spPr>
          <a:xfrm flipH="1" flipV="1">
            <a:off x="8837281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6C3A9A-582B-4A0B-9DBC-AF0BC73049C8}"/>
              </a:ext>
            </a:extLst>
          </p:cNvPr>
          <p:cNvSpPr/>
          <p:nvPr/>
        </p:nvSpPr>
        <p:spPr>
          <a:xfrm>
            <a:off x="7916819" y="1713987"/>
            <a:ext cx="393267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BD9D159-E2D4-438E-B137-5C22C99B2B78}"/>
              </a:ext>
            </a:extLst>
          </p:cNvPr>
          <p:cNvSpPr txBox="1"/>
          <p:nvPr/>
        </p:nvSpPr>
        <p:spPr>
          <a:xfrm>
            <a:off x="2675551" y="1815851"/>
            <a:ext cx="17997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Latency distribution</a:t>
            </a:r>
            <a:endParaRPr lang="ko-KR" altLang="en-US" sz="140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DBD296-4969-4943-B385-6E48F9F83288}"/>
              </a:ext>
            </a:extLst>
          </p:cNvPr>
          <p:cNvSpPr txBox="1"/>
          <p:nvPr/>
        </p:nvSpPr>
        <p:spPr>
          <a:xfrm>
            <a:off x="776720" y="1092164"/>
            <a:ext cx="8481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Inflection Point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843C971A-4BD4-4550-AFEB-EA712984921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6936" y="4334199"/>
            <a:ext cx="2696615" cy="1909257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D4756BAF-F1F0-4AB8-9EFF-8F4B460A19F1}"/>
              </a:ext>
            </a:extLst>
          </p:cNvPr>
          <p:cNvSpPr/>
          <p:nvPr/>
        </p:nvSpPr>
        <p:spPr>
          <a:xfrm>
            <a:off x="624359" y="3888348"/>
            <a:ext cx="2539508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1) Pick a starting IP value</a:t>
            </a:r>
            <a:endParaRPr lang="en-US" altLang="ko-KR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88F079C-F1A8-4B91-BA05-D1A11E1CE016}"/>
              </a:ext>
            </a:extLst>
          </p:cNvPr>
          <p:cNvSpPr/>
          <p:nvPr/>
        </p:nvSpPr>
        <p:spPr>
          <a:xfrm>
            <a:off x="4379654" y="1550052"/>
            <a:ext cx="1162192" cy="2193997"/>
          </a:xfrm>
          <a:prstGeom prst="rect">
            <a:avLst/>
          </a:prstGeom>
          <a:noFill/>
          <a:ln w="19050">
            <a:solidFill>
              <a:srgbClr val="0000F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41B61CE-0BD9-4708-9878-4ED869683166}"/>
                  </a:ext>
                </a:extLst>
              </p:cNvPr>
              <p:cNvSpPr txBox="1"/>
              <p:nvPr/>
            </p:nvSpPr>
            <p:spPr>
              <a:xfrm>
                <a:off x="2068807" y="5212681"/>
                <a:ext cx="39326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ko-KR" altLang="en-US" sz="900" b="1"/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41B61CE-0BD9-4708-9878-4ED8696831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07" y="5212681"/>
                <a:ext cx="393266" cy="2308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02625636-3FDF-429E-A3E2-2029DC75ACF5}"/>
                  </a:ext>
                </a:extLst>
              </p:cNvPr>
              <p:cNvSpPr txBox="1"/>
              <p:nvPr/>
            </p:nvSpPr>
            <p:spPr>
              <a:xfrm>
                <a:off x="2068807" y="5365151"/>
                <a:ext cx="39326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ko-KR" altLang="en-US" sz="900" b="1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02625636-3FDF-429E-A3E2-2029DC75AC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07" y="5365151"/>
                <a:ext cx="393266" cy="2308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5C58114-1E5C-4CEB-B051-B1346B553C70}"/>
                  </a:ext>
                </a:extLst>
              </p:cNvPr>
              <p:cNvSpPr txBox="1"/>
              <p:nvPr/>
            </p:nvSpPr>
            <p:spPr>
              <a:xfrm>
                <a:off x="2068807" y="5536417"/>
                <a:ext cx="39326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ko-KR" altLang="en-US" sz="900" b="1"/>
              </a:p>
            </p:txBody>
          </p:sp>
        </mc:Choice>
        <mc:Fallback xmlns="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5C58114-1E5C-4CEB-B051-B1346B553C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07" y="5536417"/>
                <a:ext cx="393266" cy="2308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TextBox 65">
            <a:extLst>
              <a:ext uri="{FF2B5EF4-FFF2-40B4-BE49-F238E27FC236}">
                <a16:creationId xmlns:a16="http://schemas.microsoft.com/office/drawing/2014/main" id="{F726D253-E8E6-4872-92F0-7D5AC264BCD6}"/>
              </a:ext>
            </a:extLst>
          </p:cNvPr>
          <p:cNvSpPr txBox="1"/>
          <p:nvPr/>
        </p:nvSpPr>
        <p:spPr>
          <a:xfrm>
            <a:off x="797936" y="5802408"/>
            <a:ext cx="393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ko-KR" altLang="en-US" sz="110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FAA694AE-FF6D-4AAD-AC69-EE02529327E7}"/>
              </a:ext>
            </a:extLst>
          </p:cNvPr>
          <p:cNvSpPr/>
          <p:nvPr/>
        </p:nvSpPr>
        <p:spPr>
          <a:xfrm>
            <a:off x="899319" y="4515643"/>
            <a:ext cx="95250" cy="9525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4FDAC47-BF16-471C-B4AB-13F7AEB8561A}"/>
              </a:ext>
            </a:extLst>
          </p:cNvPr>
          <p:cNvSpPr/>
          <p:nvPr/>
        </p:nvSpPr>
        <p:spPr>
          <a:xfrm>
            <a:off x="742950" y="4406900"/>
            <a:ext cx="2203450" cy="13982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자유형: 도형 69">
            <a:extLst>
              <a:ext uri="{FF2B5EF4-FFF2-40B4-BE49-F238E27FC236}">
                <a16:creationId xmlns:a16="http://schemas.microsoft.com/office/drawing/2014/main" id="{52B09785-89A7-4547-93C6-6C2F973D68D7}"/>
              </a:ext>
            </a:extLst>
          </p:cNvPr>
          <p:cNvSpPr/>
          <p:nvPr/>
        </p:nvSpPr>
        <p:spPr>
          <a:xfrm>
            <a:off x="771525" y="4406900"/>
            <a:ext cx="2176463" cy="1376363"/>
          </a:xfrm>
          <a:custGeom>
            <a:avLst/>
            <a:gdLst>
              <a:gd name="connsiteX0" fmla="*/ 0 w 2176463"/>
              <a:gd name="connsiteY0" fmla="*/ 1362075 h 1362075"/>
              <a:gd name="connsiteX1" fmla="*/ 114300 w 2176463"/>
              <a:gd name="connsiteY1" fmla="*/ 385762 h 1362075"/>
              <a:gd name="connsiteX2" fmla="*/ 395288 w 2176463"/>
              <a:gd name="connsiteY2" fmla="*/ 209550 h 1362075"/>
              <a:gd name="connsiteX3" fmla="*/ 1081088 w 2176463"/>
              <a:gd name="connsiteY3" fmla="*/ 71437 h 1362075"/>
              <a:gd name="connsiteX4" fmla="*/ 1757363 w 2176463"/>
              <a:gd name="connsiteY4" fmla="*/ 14287 h 1362075"/>
              <a:gd name="connsiteX5" fmla="*/ 2176463 w 2176463"/>
              <a:gd name="connsiteY5" fmla="*/ 0 h 136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76463" h="1362075">
                <a:moveTo>
                  <a:pt x="0" y="1362075"/>
                </a:moveTo>
                <a:cubicBezTo>
                  <a:pt x="24209" y="969962"/>
                  <a:pt x="48419" y="577849"/>
                  <a:pt x="114300" y="385762"/>
                </a:cubicBezTo>
                <a:cubicBezTo>
                  <a:pt x="180181" y="193675"/>
                  <a:pt x="234157" y="261937"/>
                  <a:pt x="395288" y="209550"/>
                </a:cubicBezTo>
                <a:cubicBezTo>
                  <a:pt x="556419" y="157163"/>
                  <a:pt x="854075" y="103981"/>
                  <a:pt x="1081088" y="71437"/>
                </a:cubicBezTo>
                <a:cubicBezTo>
                  <a:pt x="1308101" y="38893"/>
                  <a:pt x="1574801" y="26193"/>
                  <a:pt x="1757363" y="14287"/>
                </a:cubicBezTo>
                <a:cubicBezTo>
                  <a:pt x="1939925" y="2381"/>
                  <a:pt x="2058194" y="1190"/>
                  <a:pt x="2176463" y="0"/>
                </a:cubicBezTo>
              </a:path>
            </a:pathLst>
          </a:custGeom>
          <a:noFill/>
          <a:ln w="19050">
            <a:solidFill>
              <a:srgbClr val="0000FF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055CFD44-A086-4041-855B-0335C19EB709}"/>
              </a:ext>
            </a:extLst>
          </p:cNvPr>
          <p:cNvSpPr/>
          <p:nvPr/>
        </p:nvSpPr>
        <p:spPr>
          <a:xfrm>
            <a:off x="865188" y="4630038"/>
            <a:ext cx="142081" cy="142081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12372597-B449-4A95-9A08-1C3CA9B95F7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94569" y="4854126"/>
            <a:ext cx="1802558" cy="192185"/>
          </a:xfrm>
          <a:prstGeom prst="rect">
            <a:avLst/>
          </a:prstGeom>
        </p:spPr>
      </p:pic>
      <p:pic>
        <p:nvPicPr>
          <p:cNvPr id="76" name="그림 75">
            <a:extLst>
              <a:ext uri="{FF2B5EF4-FFF2-40B4-BE49-F238E27FC236}">
                <a16:creationId xmlns:a16="http://schemas.microsoft.com/office/drawing/2014/main" id="{00A9E0BD-3A78-4DC5-9F12-5A8248E70DF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26421" y="5225291"/>
            <a:ext cx="948985" cy="211557"/>
          </a:xfrm>
          <a:prstGeom prst="rect">
            <a:avLst/>
          </a:prstGeom>
        </p:spPr>
      </p:pic>
      <p:cxnSp>
        <p:nvCxnSpPr>
          <p:cNvPr id="78" name="연결선: 구부러짐 77">
            <a:extLst>
              <a:ext uri="{FF2B5EF4-FFF2-40B4-BE49-F238E27FC236}">
                <a16:creationId xmlns:a16="http://schemas.microsoft.com/office/drawing/2014/main" id="{3A9F127E-FFAA-436D-B828-E6B07A9BA00A}"/>
              </a:ext>
            </a:extLst>
          </p:cNvPr>
          <p:cNvCxnSpPr>
            <a:cxnSpLocks/>
            <a:endCxn id="54" idx="0"/>
          </p:cNvCxnSpPr>
          <p:nvPr/>
        </p:nvCxnSpPr>
        <p:spPr>
          <a:xfrm rot="10800000" flipV="1">
            <a:off x="1705244" y="2968457"/>
            <a:ext cx="2952062" cy="1365742"/>
          </a:xfrm>
          <a:prstGeom prst="curvedConnector2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" name="그림 132">
            <a:extLst>
              <a:ext uri="{FF2B5EF4-FFF2-40B4-BE49-F238E27FC236}">
                <a16:creationId xmlns:a16="http://schemas.microsoft.com/office/drawing/2014/main" id="{57E02CFA-E09C-448F-BF7C-5BC6A8E005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6987666" y="2531521"/>
            <a:ext cx="846819" cy="1153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661A472-CFBD-4AB2-88EC-841327E64D8B}"/>
                  </a:ext>
                </a:extLst>
              </p:cNvPr>
              <p:cNvSpPr txBox="1"/>
              <p:nvPr/>
            </p:nvSpPr>
            <p:spPr>
              <a:xfrm>
                <a:off x="6697425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661A472-CFBD-4AB2-88EC-841327E64D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7425" y="2477434"/>
                <a:ext cx="393266" cy="338554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5" name="그림 134">
            <a:extLst>
              <a:ext uri="{FF2B5EF4-FFF2-40B4-BE49-F238E27FC236}">
                <a16:creationId xmlns:a16="http://schemas.microsoft.com/office/drawing/2014/main" id="{619B3B51-9239-4808-9F69-B376C592A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691" y="1600408"/>
            <a:ext cx="696345" cy="738664"/>
          </a:xfrm>
          <a:prstGeom prst="rect">
            <a:avLst/>
          </a:prstGeom>
        </p:spPr>
      </p:pic>
      <p:cxnSp>
        <p:nvCxnSpPr>
          <p:cNvPr id="136" name="직선 화살표 연결선 135">
            <a:extLst>
              <a:ext uri="{FF2B5EF4-FFF2-40B4-BE49-F238E27FC236}">
                <a16:creationId xmlns:a16="http://schemas.microsoft.com/office/drawing/2014/main" id="{18446448-BB05-401A-BBE2-029E476A99BD}"/>
              </a:ext>
            </a:extLst>
          </p:cNvPr>
          <p:cNvCxnSpPr>
            <a:cxnSpLocks/>
          </p:cNvCxnSpPr>
          <p:nvPr/>
        </p:nvCxnSpPr>
        <p:spPr>
          <a:xfrm flipH="1" flipV="1">
            <a:off x="741107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5" name="그림 144">
            <a:extLst>
              <a:ext uri="{FF2B5EF4-FFF2-40B4-BE49-F238E27FC236}">
                <a16:creationId xmlns:a16="http://schemas.microsoft.com/office/drawing/2014/main" id="{F3057830-E9A9-4274-96E9-4633D6653C2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195700" y="5207393"/>
            <a:ext cx="517505" cy="219762"/>
          </a:xfrm>
          <a:prstGeom prst="rect">
            <a:avLst/>
          </a:prstGeom>
        </p:spPr>
      </p:pic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95D4C0B1-0235-4534-8BAD-69465759EBD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130196" y="5233923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761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21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21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2) Output Labeling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CED251-888E-40DB-ADD0-2C0291304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542" y="1600408"/>
            <a:ext cx="696345" cy="7386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E283DC6-8919-4B3A-9A7C-E217FD71CE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4657306" y="2531521"/>
            <a:ext cx="846819" cy="115347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B045250C-0DD6-483E-B512-FB819F9991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5802818" y="2531521"/>
            <a:ext cx="846819" cy="115347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981AE1E-E1CC-4E08-A52C-267ED347C6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8413872" y="2531521"/>
            <a:ext cx="846819" cy="1153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F68265C-9936-46B5-AB44-B6736FE87408}"/>
                  </a:ext>
                </a:extLst>
              </p:cNvPr>
              <p:cNvSpPr txBox="1"/>
              <p:nvPr/>
            </p:nvSpPr>
            <p:spPr>
              <a:xfrm>
                <a:off x="4330763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F68265C-9936-46B5-AB44-B6736FE87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763" y="2477434"/>
                <a:ext cx="393266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7BB2CD5-E0C7-4BFF-8448-1E5D421108D7}"/>
                  </a:ext>
                </a:extLst>
              </p:cNvPr>
              <p:cNvSpPr txBox="1"/>
              <p:nvPr/>
            </p:nvSpPr>
            <p:spPr>
              <a:xfrm>
                <a:off x="5504125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7BB2CD5-E0C7-4BFF-8448-1E5D421108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4125" y="2477434"/>
                <a:ext cx="393266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5AFB305-8B74-4136-8732-9FE7091E13EB}"/>
                  </a:ext>
                </a:extLst>
              </p:cNvPr>
              <p:cNvSpPr txBox="1"/>
              <p:nvPr/>
            </p:nvSpPr>
            <p:spPr>
              <a:xfrm>
                <a:off x="8123631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5AFB305-8B74-4136-8732-9FE7091E1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3631" y="2477434"/>
                <a:ext cx="393266" cy="33855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89A4374D-8C63-4CE6-A7B4-B199BD6418E5}"/>
                  </a:ext>
                </a:extLst>
              </p:cNvPr>
              <p:cNvSpPr/>
              <p:nvPr/>
            </p:nvSpPr>
            <p:spPr>
              <a:xfrm>
                <a:off x="2813801" y="2499547"/>
                <a:ext cx="2280491" cy="4481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</m:t>
                    </m:r>
                  </m:oMath>
                </a14:m>
                <a:r>
                  <a:rPr lang="en-US" altLang="ko-KR" sz="140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workload traces</a:t>
                </a:r>
                <a:endParaRPr lang="en-US" altLang="ko-KR" sz="20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89A4374D-8C63-4CE6-A7B4-B199BD6418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3801" y="2499547"/>
                <a:ext cx="2280491" cy="448136"/>
              </a:xfrm>
              <a:prstGeom prst="rect">
                <a:avLst/>
              </a:prstGeom>
              <a:blipFill>
                <a:blip r:embed="rId8"/>
                <a:stretch>
                  <a:fillRect b="-94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직사각형 34">
            <a:extLst>
              <a:ext uri="{FF2B5EF4-FFF2-40B4-BE49-F238E27FC236}">
                <a16:creationId xmlns:a16="http://schemas.microsoft.com/office/drawing/2014/main" id="{FD30D87B-E2FC-46CA-98F5-31B2E1D27997}"/>
              </a:ext>
            </a:extLst>
          </p:cNvPr>
          <p:cNvSpPr/>
          <p:nvPr/>
        </p:nvSpPr>
        <p:spPr>
          <a:xfrm>
            <a:off x="7916819" y="2693124"/>
            <a:ext cx="393267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68D000F-2B02-449A-9A7F-44BDAD82BFC1}"/>
                  </a:ext>
                </a:extLst>
              </p:cNvPr>
              <p:cNvSpPr/>
              <p:nvPr/>
            </p:nvSpPr>
            <p:spPr>
              <a:xfrm>
                <a:off x="3433550" y="3209431"/>
                <a:ext cx="1469087" cy="4481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</m:t>
                    </m:r>
                  </m:oMath>
                </a14:m>
                <a:r>
                  <a:rPr lang="en-US" altLang="ko-KR" sz="140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devices</a:t>
                </a:r>
                <a:endParaRPr lang="en-US" altLang="ko-KR" sz="20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68D000F-2B02-449A-9A7F-44BDAD82BF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3550" y="3209431"/>
                <a:ext cx="1469087" cy="448136"/>
              </a:xfrm>
              <a:prstGeom prst="rect">
                <a:avLst/>
              </a:prstGeom>
              <a:blipFill>
                <a:blip r:embed="rId9"/>
                <a:stretch>
                  <a:fillRect b="-94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34F24280-3293-4679-AE61-91928E238D30}"/>
                  </a:ext>
                </a:extLst>
              </p:cNvPr>
              <p:cNvSpPr/>
              <p:nvPr/>
            </p:nvSpPr>
            <p:spPr>
              <a:xfrm>
                <a:off x="3643649" y="2976463"/>
                <a:ext cx="1082079" cy="3338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200" b="0">
                    <a:ea typeface="Tahoma" panose="020B0604030504040204" pitchFamily="34" charset="0"/>
                    <a:cs typeface="Tahoma" panose="020B060403050404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𝑡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==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</m:t>
                    </m:r>
                  </m:oMath>
                </a14:m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34F24280-3293-4679-AE61-91928E238D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3649" y="2976463"/>
                <a:ext cx="1082079" cy="333809"/>
              </a:xfrm>
              <a:prstGeom prst="rect">
                <a:avLst/>
              </a:prstGeom>
              <a:blipFill>
                <a:blip r:embed="rId10"/>
                <a:stretch>
                  <a:fillRect l="-565" b="-127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8" name="그림 37">
            <a:extLst>
              <a:ext uri="{FF2B5EF4-FFF2-40B4-BE49-F238E27FC236}">
                <a16:creationId xmlns:a16="http://schemas.microsoft.com/office/drawing/2014/main" id="{959AA375-CD78-4C65-BED6-EE113DAF9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806" y="1600408"/>
            <a:ext cx="696345" cy="738664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B8509F5A-5B41-480B-A24E-918A14C4A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897" y="1600408"/>
            <a:ext cx="696345" cy="738664"/>
          </a:xfrm>
          <a:prstGeom prst="rect">
            <a:avLst/>
          </a:prstGeom>
        </p:spPr>
      </p:pic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80BA8B16-DAA6-40F1-87E3-FB1A7A6842B0}"/>
              </a:ext>
            </a:extLst>
          </p:cNvPr>
          <p:cNvCxnSpPr>
            <a:cxnSpLocks/>
          </p:cNvCxnSpPr>
          <p:nvPr/>
        </p:nvCxnSpPr>
        <p:spPr>
          <a:xfrm flipH="1" flipV="1">
            <a:off x="508071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3CC2B54-71BC-4B40-A842-296AEEFB15E6}"/>
              </a:ext>
            </a:extLst>
          </p:cNvPr>
          <p:cNvCxnSpPr>
            <a:cxnSpLocks/>
          </p:cNvCxnSpPr>
          <p:nvPr/>
        </p:nvCxnSpPr>
        <p:spPr>
          <a:xfrm flipH="1" flipV="1">
            <a:off x="624992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C48412D-5DFB-4DEF-93E4-F2D954D24D4E}"/>
              </a:ext>
            </a:extLst>
          </p:cNvPr>
          <p:cNvCxnSpPr>
            <a:cxnSpLocks/>
          </p:cNvCxnSpPr>
          <p:nvPr/>
        </p:nvCxnSpPr>
        <p:spPr>
          <a:xfrm flipH="1" flipV="1">
            <a:off x="8837281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6C3A9A-582B-4A0B-9DBC-AF0BC73049C8}"/>
              </a:ext>
            </a:extLst>
          </p:cNvPr>
          <p:cNvSpPr/>
          <p:nvPr/>
        </p:nvSpPr>
        <p:spPr>
          <a:xfrm>
            <a:off x="7916819" y="1713987"/>
            <a:ext cx="393267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BD9D159-E2D4-438E-B137-5C22C99B2B78}"/>
              </a:ext>
            </a:extLst>
          </p:cNvPr>
          <p:cNvSpPr txBox="1"/>
          <p:nvPr/>
        </p:nvSpPr>
        <p:spPr>
          <a:xfrm>
            <a:off x="2675551" y="1815851"/>
            <a:ext cx="17997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Latency distribution</a:t>
            </a:r>
            <a:endParaRPr lang="ko-KR" altLang="en-US" sz="140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DBD296-4969-4943-B385-6E48F9F83288}"/>
              </a:ext>
            </a:extLst>
          </p:cNvPr>
          <p:cNvSpPr txBox="1"/>
          <p:nvPr/>
        </p:nvSpPr>
        <p:spPr>
          <a:xfrm>
            <a:off x="776720" y="1092164"/>
            <a:ext cx="8481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Inflection Point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843C971A-4BD4-4550-AFEB-EA712984921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6936" y="4334199"/>
            <a:ext cx="2696615" cy="1909257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D4756BAF-F1F0-4AB8-9EFF-8F4B460A19F1}"/>
              </a:ext>
            </a:extLst>
          </p:cNvPr>
          <p:cNvSpPr/>
          <p:nvPr/>
        </p:nvSpPr>
        <p:spPr>
          <a:xfrm>
            <a:off x="624359" y="3888348"/>
            <a:ext cx="2539508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1) Pick a starting IP value</a:t>
            </a:r>
            <a:endParaRPr lang="en-US" altLang="ko-KR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88F079C-F1A8-4B91-BA05-D1A11E1CE016}"/>
              </a:ext>
            </a:extLst>
          </p:cNvPr>
          <p:cNvSpPr/>
          <p:nvPr/>
        </p:nvSpPr>
        <p:spPr>
          <a:xfrm>
            <a:off x="4379654" y="1550052"/>
            <a:ext cx="1162192" cy="2193997"/>
          </a:xfrm>
          <a:prstGeom prst="rect">
            <a:avLst/>
          </a:prstGeom>
          <a:noFill/>
          <a:ln w="19050">
            <a:solidFill>
              <a:srgbClr val="0000F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41B61CE-0BD9-4708-9878-4ED869683166}"/>
                  </a:ext>
                </a:extLst>
              </p:cNvPr>
              <p:cNvSpPr txBox="1"/>
              <p:nvPr/>
            </p:nvSpPr>
            <p:spPr>
              <a:xfrm>
                <a:off x="2068807" y="5212681"/>
                <a:ext cx="39326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ko-KR" altLang="en-US" sz="900" b="1"/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41B61CE-0BD9-4708-9878-4ED8696831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07" y="5212681"/>
                <a:ext cx="393266" cy="2308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02625636-3FDF-429E-A3E2-2029DC75ACF5}"/>
                  </a:ext>
                </a:extLst>
              </p:cNvPr>
              <p:cNvSpPr txBox="1"/>
              <p:nvPr/>
            </p:nvSpPr>
            <p:spPr>
              <a:xfrm>
                <a:off x="2068807" y="5365151"/>
                <a:ext cx="39326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ko-KR" altLang="en-US" sz="900" b="1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02625636-3FDF-429E-A3E2-2029DC75AC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07" y="5365151"/>
                <a:ext cx="393266" cy="2308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5C58114-1E5C-4CEB-B051-B1346B553C70}"/>
                  </a:ext>
                </a:extLst>
              </p:cNvPr>
              <p:cNvSpPr txBox="1"/>
              <p:nvPr/>
            </p:nvSpPr>
            <p:spPr>
              <a:xfrm>
                <a:off x="2068807" y="5536417"/>
                <a:ext cx="39326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ko-KR" altLang="en-US" sz="900" b="1"/>
              </a:p>
            </p:txBody>
          </p:sp>
        </mc:Choice>
        <mc:Fallback xmlns="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5C58114-1E5C-4CEB-B051-B1346B553C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07" y="5536417"/>
                <a:ext cx="393266" cy="2308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TextBox 65">
            <a:extLst>
              <a:ext uri="{FF2B5EF4-FFF2-40B4-BE49-F238E27FC236}">
                <a16:creationId xmlns:a16="http://schemas.microsoft.com/office/drawing/2014/main" id="{F726D253-E8E6-4872-92F0-7D5AC264BCD6}"/>
              </a:ext>
            </a:extLst>
          </p:cNvPr>
          <p:cNvSpPr txBox="1"/>
          <p:nvPr/>
        </p:nvSpPr>
        <p:spPr>
          <a:xfrm>
            <a:off x="797936" y="5802408"/>
            <a:ext cx="393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ko-KR" altLang="en-US" sz="110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FAA694AE-FF6D-4AAD-AC69-EE02529327E7}"/>
              </a:ext>
            </a:extLst>
          </p:cNvPr>
          <p:cNvSpPr/>
          <p:nvPr/>
        </p:nvSpPr>
        <p:spPr>
          <a:xfrm>
            <a:off x="899319" y="4515643"/>
            <a:ext cx="95250" cy="9525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4FDAC47-BF16-471C-B4AB-13F7AEB8561A}"/>
              </a:ext>
            </a:extLst>
          </p:cNvPr>
          <p:cNvSpPr/>
          <p:nvPr/>
        </p:nvSpPr>
        <p:spPr>
          <a:xfrm>
            <a:off x="742950" y="4406900"/>
            <a:ext cx="2203450" cy="13982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자유형: 도형 69">
            <a:extLst>
              <a:ext uri="{FF2B5EF4-FFF2-40B4-BE49-F238E27FC236}">
                <a16:creationId xmlns:a16="http://schemas.microsoft.com/office/drawing/2014/main" id="{52B09785-89A7-4547-93C6-6C2F973D68D7}"/>
              </a:ext>
            </a:extLst>
          </p:cNvPr>
          <p:cNvSpPr/>
          <p:nvPr/>
        </p:nvSpPr>
        <p:spPr>
          <a:xfrm>
            <a:off x="771525" y="4406900"/>
            <a:ext cx="2176463" cy="1376363"/>
          </a:xfrm>
          <a:custGeom>
            <a:avLst/>
            <a:gdLst>
              <a:gd name="connsiteX0" fmla="*/ 0 w 2176463"/>
              <a:gd name="connsiteY0" fmla="*/ 1362075 h 1362075"/>
              <a:gd name="connsiteX1" fmla="*/ 114300 w 2176463"/>
              <a:gd name="connsiteY1" fmla="*/ 385762 h 1362075"/>
              <a:gd name="connsiteX2" fmla="*/ 395288 w 2176463"/>
              <a:gd name="connsiteY2" fmla="*/ 209550 h 1362075"/>
              <a:gd name="connsiteX3" fmla="*/ 1081088 w 2176463"/>
              <a:gd name="connsiteY3" fmla="*/ 71437 h 1362075"/>
              <a:gd name="connsiteX4" fmla="*/ 1757363 w 2176463"/>
              <a:gd name="connsiteY4" fmla="*/ 14287 h 1362075"/>
              <a:gd name="connsiteX5" fmla="*/ 2176463 w 2176463"/>
              <a:gd name="connsiteY5" fmla="*/ 0 h 136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76463" h="1362075">
                <a:moveTo>
                  <a:pt x="0" y="1362075"/>
                </a:moveTo>
                <a:cubicBezTo>
                  <a:pt x="24209" y="969962"/>
                  <a:pt x="48419" y="577849"/>
                  <a:pt x="114300" y="385762"/>
                </a:cubicBezTo>
                <a:cubicBezTo>
                  <a:pt x="180181" y="193675"/>
                  <a:pt x="234157" y="261937"/>
                  <a:pt x="395288" y="209550"/>
                </a:cubicBezTo>
                <a:cubicBezTo>
                  <a:pt x="556419" y="157163"/>
                  <a:pt x="854075" y="103981"/>
                  <a:pt x="1081088" y="71437"/>
                </a:cubicBezTo>
                <a:cubicBezTo>
                  <a:pt x="1308101" y="38893"/>
                  <a:pt x="1574801" y="26193"/>
                  <a:pt x="1757363" y="14287"/>
                </a:cubicBezTo>
                <a:cubicBezTo>
                  <a:pt x="1939925" y="2381"/>
                  <a:pt x="2058194" y="1190"/>
                  <a:pt x="2176463" y="0"/>
                </a:cubicBezTo>
              </a:path>
            </a:pathLst>
          </a:custGeom>
          <a:noFill/>
          <a:ln w="19050">
            <a:solidFill>
              <a:srgbClr val="0000FF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055CFD44-A086-4041-855B-0335C19EB709}"/>
              </a:ext>
            </a:extLst>
          </p:cNvPr>
          <p:cNvSpPr/>
          <p:nvPr/>
        </p:nvSpPr>
        <p:spPr>
          <a:xfrm>
            <a:off x="865188" y="4630038"/>
            <a:ext cx="142081" cy="142081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12372597-B449-4A95-9A08-1C3CA9B95F7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94569" y="4854126"/>
            <a:ext cx="1802558" cy="192185"/>
          </a:xfrm>
          <a:prstGeom prst="rect">
            <a:avLst/>
          </a:prstGeom>
        </p:spPr>
      </p:pic>
      <p:pic>
        <p:nvPicPr>
          <p:cNvPr id="76" name="그림 75">
            <a:extLst>
              <a:ext uri="{FF2B5EF4-FFF2-40B4-BE49-F238E27FC236}">
                <a16:creationId xmlns:a16="http://schemas.microsoft.com/office/drawing/2014/main" id="{00A9E0BD-3A78-4DC5-9F12-5A8248E70DF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26421" y="5225291"/>
            <a:ext cx="948985" cy="211557"/>
          </a:xfrm>
          <a:prstGeom prst="rect">
            <a:avLst/>
          </a:prstGeom>
        </p:spPr>
      </p:pic>
      <p:cxnSp>
        <p:nvCxnSpPr>
          <p:cNvPr id="78" name="연결선: 구부러짐 77">
            <a:extLst>
              <a:ext uri="{FF2B5EF4-FFF2-40B4-BE49-F238E27FC236}">
                <a16:creationId xmlns:a16="http://schemas.microsoft.com/office/drawing/2014/main" id="{3A9F127E-FFAA-436D-B828-E6B07A9BA00A}"/>
              </a:ext>
            </a:extLst>
          </p:cNvPr>
          <p:cNvCxnSpPr>
            <a:cxnSpLocks/>
            <a:endCxn id="54" idx="0"/>
          </p:cNvCxnSpPr>
          <p:nvPr/>
        </p:nvCxnSpPr>
        <p:spPr>
          <a:xfrm rot="10800000" flipV="1">
            <a:off x="1705244" y="2968457"/>
            <a:ext cx="2952062" cy="1365742"/>
          </a:xfrm>
          <a:prstGeom prst="curvedConnector2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D410AF2B-FC3D-46E2-BD3F-EC078AE7D4E6}"/>
              </a:ext>
            </a:extLst>
          </p:cNvPr>
          <p:cNvSpPr/>
          <p:nvPr/>
        </p:nvSpPr>
        <p:spPr>
          <a:xfrm>
            <a:off x="3628116" y="3886105"/>
            <a:ext cx="4314722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2) Simulate/repeat admission control</a:t>
            </a:r>
            <a:endParaRPr lang="en-US" altLang="ko-KR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8" name="그림 117">
            <a:extLst>
              <a:ext uri="{FF2B5EF4-FFF2-40B4-BE49-F238E27FC236}">
                <a16:creationId xmlns:a16="http://schemas.microsoft.com/office/drawing/2014/main" id="{1EFF45D8-98D0-4803-9C3A-EAC702DB7FF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93313" y="4358486"/>
            <a:ext cx="3635943" cy="1322161"/>
          </a:xfrm>
          <a:prstGeom prst="rect">
            <a:avLst/>
          </a:prstGeom>
        </p:spPr>
      </p:pic>
      <p:pic>
        <p:nvPicPr>
          <p:cNvPr id="127" name="그림 126">
            <a:extLst>
              <a:ext uri="{FF2B5EF4-FFF2-40B4-BE49-F238E27FC236}">
                <a16:creationId xmlns:a16="http://schemas.microsoft.com/office/drawing/2014/main" id="{09011DDF-88F5-4967-BD45-62583E5DF2E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652827" y="5752232"/>
            <a:ext cx="1778037" cy="863196"/>
          </a:xfrm>
          <a:prstGeom prst="rect">
            <a:avLst/>
          </a:prstGeom>
        </p:spPr>
      </p:pic>
      <p:pic>
        <p:nvPicPr>
          <p:cNvPr id="133" name="그림 132">
            <a:extLst>
              <a:ext uri="{FF2B5EF4-FFF2-40B4-BE49-F238E27FC236}">
                <a16:creationId xmlns:a16="http://schemas.microsoft.com/office/drawing/2014/main" id="{57E02CFA-E09C-448F-BF7C-5BC6A8E005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8"/>
          <a:stretch/>
        </p:blipFill>
        <p:spPr>
          <a:xfrm>
            <a:off x="6987666" y="2531521"/>
            <a:ext cx="846819" cy="1153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661A472-CFBD-4AB2-88EC-841327E64D8B}"/>
                  </a:ext>
                </a:extLst>
              </p:cNvPr>
              <p:cNvSpPr txBox="1"/>
              <p:nvPr/>
            </p:nvSpPr>
            <p:spPr>
              <a:xfrm>
                <a:off x="6697425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661A472-CFBD-4AB2-88EC-841327E64D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7425" y="2477434"/>
                <a:ext cx="393266" cy="338554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5" name="그림 134">
            <a:extLst>
              <a:ext uri="{FF2B5EF4-FFF2-40B4-BE49-F238E27FC236}">
                <a16:creationId xmlns:a16="http://schemas.microsoft.com/office/drawing/2014/main" id="{619B3B51-9239-4808-9F69-B376C592A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691" y="1600408"/>
            <a:ext cx="696345" cy="738664"/>
          </a:xfrm>
          <a:prstGeom prst="rect">
            <a:avLst/>
          </a:prstGeom>
        </p:spPr>
      </p:pic>
      <p:cxnSp>
        <p:nvCxnSpPr>
          <p:cNvPr id="136" name="직선 화살표 연결선 135">
            <a:extLst>
              <a:ext uri="{FF2B5EF4-FFF2-40B4-BE49-F238E27FC236}">
                <a16:creationId xmlns:a16="http://schemas.microsoft.com/office/drawing/2014/main" id="{18446448-BB05-401A-BBE2-029E476A99BD}"/>
              </a:ext>
            </a:extLst>
          </p:cNvPr>
          <p:cNvCxnSpPr>
            <a:cxnSpLocks/>
          </p:cNvCxnSpPr>
          <p:nvPr/>
        </p:nvCxnSpPr>
        <p:spPr>
          <a:xfrm flipH="1" flipV="1">
            <a:off x="741107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5" name="그림 144">
            <a:extLst>
              <a:ext uri="{FF2B5EF4-FFF2-40B4-BE49-F238E27FC236}">
                <a16:creationId xmlns:a16="http://schemas.microsoft.com/office/drawing/2014/main" id="{F3057830-E9A9-4274-96E9-4633D6653C2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195700" y="5207393"/>
            <a:ext cx="517505" cy="219762"/>
          </a:xfrm>
          <a:prstGeom prst="rect">
            <a:avLst/>
          </a:prstGeom>
        </p:spPr>
      </p:pic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DF512FD-8D4B-42A1-81FF-4F2F116903F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130196" y="5233923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9453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22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22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2) Output Labeling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CED251-888E-40DB-ADD0-2C0291304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542" y="1600408"/>
            <a:ext cx="696345" cy="73866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3F17EF6-B490-4064-BE89-6B9F620B37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7"/>
          <a:stretch/>
        </p:blipFill>
        <p:spPr>
          <a:xfrm>
            <a:off x="8702025" y="4463034"/>
            <a:ext cx="2093576" cy="20901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E283DC6-8919-4B3A-9A7C-E217FD71CE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98"/>
          <a:stretch/>
        </p:blipFill>
        <p:spPr>
          <a:xfrm>
            <a:off x="4657306" y="2531521"/>
            <a:ext cx="846819" cy="115347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B045250C-0DD6-483E-B512-FB819F9991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98"/>
          <a:stretch/>
        </p:blipFill>
        <p:spPr>
          <a:xfrm>
            <a:off x="5802818" y="2531521"/>
            <a:ext cx="846819" cy="115347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981AE1E-E1CC-4E08-A52C-267ED347C6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98"/>
          <a:stretch/>
        </p:blipFill>
        <p:spPr>
          <a:xfrm>
            <a:off x="8413872" y="2531521"/>
            <a:ext cx="846819" cy="1153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F68265C-9936-46B5-AB44-B6736FE87408}"/>
                  </a:ext>
                </a:extLst>
              </p:cNvPr>
              <p:cNvSpPr txBox="1"/>
              <p:nvPr/>
            </p:nvSpPr>
            <p:spPr>
              <a:xfrm>
                <a:off x="4330763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F68265C-9936-46B5-AB44-B6736FE87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0763" y="2477434"/>
                <a:ext cx="393266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7BB2CD5-E0C7-4BFF-8448-1E5D421108D7}"/>
                  </a:ext>
                </a:extLst>
              </p:cNvPr>
              <p:cNvSpPr txBox="1"/>
              <p:nvPr/>
            </p:nvSpPr>
            <p:spPr>
              <a:xfrm>
                <a:off x="5504125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7BB2CD5-E0C7-4BFF-8448-1E5D421108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4125" y="2477434"/>
                <a:ext cx="393266" cy="33855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5AFB305-8B74-4136-8732-9FE7091E13EB}"/>
                  </a:ext>
                </a:extLst>
              </p:cNvPr>
              <p:cNvSpPr txBox="1"/>
              <p:nvPr/>
            </p:nvSpPr>
            <p:spPr>
              <a:xfrm>
                <a:off x="8123631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5AFB305-8B74-4136-8732-9FE7091E1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3631" y="2477434"/>
                <a:ext cx="393266" cy="33855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89A4374D-8C63-4CE6-A7B4-B199BD6418E5}"/>
                  </a:ext>
                </a:extLst>
              </p:cNvPr>
              <p:cNvSpPr/>
              <p:nvPr/>
            </p:nvSpPr>
            <p:spPr>
              <a:xfrm>
                <a:off x="2813801" y="2499547"/>
                <a:ext cx="2280491" cy="4481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</m:t>
                    </m:r>
                  </m:oMath>
                </a14:m>
                <a:r>
                  <a:rPr lang="en-US" altLang="ko-KR" sz="140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workload traces</a:t>
                </a:r>
                <a:endParaRPr lang="en-US" altLang="ko-KR" sz="20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89A4374D-8C63-4CE6-A7B4-B199BD6418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3801" y="2499547"/>
                <a:ext cx="2280491" cy="448136"/>
              </a:xfrm>
              <a:prstGeom prst="rect">
                <a:avLst/>
              </a:prstGeom>
              <a:blipFill>
                <a:blip r:embed="rId9"/>
                <a:stretch>
                  <a:fillRect b="-94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직사각형 34">
            <a:extLst>
              <a:ext uri="{FF2B5EF4-FFF2-40B4-BE49-F238E27FC236}">
                <a16:creationId xmlns:a16="http://schemas.microsoft.com/office/drawing/2014/main" id="{FD30D87B-E2FC-46CA-98F5-31B2E1D27997}"/>
              </a:ext>
            </a:extLst>
          </p:cNvPr>
          <p:cNvSpPr/>
          <p:nvPr/>
        </p:nvSpPr>
        <p:spPr>
          <a:xfrm>
            <a:off x="7916819" y="2693124"/>
            <a:ext cx="393267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68D000F-2B02-449A-9A7F-44BDAD82BFC1}"/>
                  </a:ext>
                </a:extLst>
              </p:cNvPr>
              <p:cNvSpPr/>
              <p:nvPr/>
            </p:nvSpPr>
            <p:spPr>
              <a:xfrm>
                <a:off x="3433550" y="3209431"/>
                <a:ext cx="1469087" cy="4481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 </m:t>
                    </m:r>
                  </m:oMath>
                </a14:m>
                <a:r>
                  <a:rPr lang="en-US" altLang="ko-KR" sz="140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devices</a:t>
                </a:r>
                <a:endParaRPr lang="en-US" altLang="ko-KR" sz="20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68D000F-2B02-449A-9A7F-44BDAD82BF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3550" y="3209431"/>
                <a:ext cx="1469087" cy="448136"/>
              </a:xfrm>
              <a:prstGeom prst="rect">
                <a:avLst/>
              </a:prstGeom>
              <a:blipFill>
                <a:blip r:embed="rId10"/>
                <a:stretch>
                  <a:fillRect b="-94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34F24280-3293-4679-AE61-91928E238D30}"/>
                  </a:ext>
                </a:extLst>
              </p:cNvPr>
              <p:cNvSpPr/>
              <p:nvPr/>
            </p:nvSpPr>
            <p:spPr>
              <a:xfrm>
                <a:off x="3643649" y="2976463"/>
                <a:ext cx="1082079" cy="3338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200" b="0">
                    <a:ea typeface="Tahoma" panose="020B0604030504040204" pitchFamily="34" charset="0"/>
                    <a:cs typeface="Tahoma" panose="020B060403050404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𝑡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==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𝑑</m:t>
                    </m:r>
                  </m:oMath>
                </a14:m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34F24280-3293-4679-AE61-91928E238D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3649" y="2976463"/>
                <a:ext cx="1082079" cy="333809"/>
              </a:xfrm>
              <a:prstGeom prst="rect">
                <a:avLst/>
              </a:prstGeom>
              <a:blipFill>
                <a:blip r:embed="rId11"/>
                <a:stretch>
                  <a:fillRect l="-565" b="-127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8" name="그림 37">
            <a:extLst>
              <a:ext uri="{FF2B5EF4-FFF2-40B4-BE49-F238E27FC236}">
                <a16:creationId xmlns:a16="http://schemas.microsoft.com/office/drawing/2014/main" id="{959AA375-CD78-4C65-BED6-EE113DAF9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806" y="1600408"/>
            <a:ext cx="696345" cy="738664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B8509F5A-5B41-480B-A24E-918A14C4A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897" y="1600408"/>
            <a:ext cx="696345" cy="738664"/>
          </a:xfrm>
          <a:prstGeom prst="rect">
            <a:avLst/>
          </a:prstGeom>
        </p:spPr>
      </p:pic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80BA8B16-DAA6-40F1-87E3-FB1A7A6842B0}"/>
              </a:ext>
            </a:extLst>
          </p:cNvPr>
          <p:cNvCxnSpPr>
            <a:cxnSpLocks/>
          </p:cNvCxnSpPr>
          <p:nvPr/>
        </p:nvCxnSpPr>
        <p:spPr>
          <a:xfrm flipH="1" flipV="1">
            <a:off x="508071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3CC2B54-71BC-4B40-A842-296AEEFB15E6}"/>
              </a:ext>
            </a:extLst>
          </p:cNvPr>
          <p:cNvCxnSpPr>
            <a:cxnSpLocks/>
          </p:cNvCxnSpPr>
          <p:nvPr/>
        </p:nvCxnSpPr>
        <p:spPr>
          <a:xfrm flipH="1" flipV="1">
            <a:off x="624992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C48412D-5DFB-4DEF-93E4-F2D954D24D4E}"/>
              </a:ext>
            </a:extLst>
          </p:cNvPr>
          <p:cNvCxnSpPr>
            <a:cxnSpLocks/>
          </p:cNvCxnSpPr>
          <p:nvPr/>
        </p:nvCxnSpPr>
        <p:spPr>
          <a:xfrm flipH="1" flipV="1">
            <a:off x="8837281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6C3A9A-582B-4A0B-9DBC-AF0BC73049C8}"/>
              </a:ext>
            </a:extLst>
          </p:cNvPr>
          <p:cNvSpPr/>
          <p:nvPr/>
        </p:nvSpPr>
        <p:spPr>
          <a:xfrm>
            <a:off x="7916819" y="1713987"/>
            <a:ext cx="393267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BD9D159-E2D4-438E-B137-5C22C99B2B78}"/>
              </a:ext>
            </a:extLst>
          </p:cNvPr>
          <p:cNvSpPr txBox="1"/>
          <p:nvPr/>
        </p:nvSpPr>
        <p:spPr>
          <a:xfrm>
            <a:off x="2675551" y="1815851"/>
            <a:ext cx="17997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Latency distribution</a:t>
            </a:r>
            <a:endParaRPr lang="ko-KR" altLang="en-US" sz="140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DBD296-4969-4943-B385-6E48F9F83288}"/>
              </a:ext>
            </a:extLst>
          </p:cNvPr>
          <p:cNvSpPr txBox="1"/>
          <p:nvPr/>
        </p:nvSpPr>
        <p:spPr>
          <a:xfrm>
            <a:off x="776720" y="1092164"/>
            <a:ext cx="8481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Inflection Point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843C971A-4BD4-4550-AFEB-EA712984921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6936" y="4334199"/>
            <a:ext cx="2696615" cy="1909257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D4756BAF-F1F0-4AB8-9EFF-8F4B460A19F1}"/>
              </a:ext>
            </a:extLst>
          </p:cNvPr>
          <p:cNvSpPr/>
          <p:nvPr/>
        </p:nvSpPr>
        <p:spPr>
          <a:xfrm>
            <a:off x="624359" y="3888348"/>
            <a:ext cx="2539508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1) Pick a starting IP value</a:t>
            </a:r>
            <a:endParaRPr lang="en-US" altLang="ko-KR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88F079C-F1A8-4B91-BA05-D1A11E1CE016}"/>
              </a:ext>
            </a:extLst>
          </p:cNvPr>
          <p:cNvSpPr/>
          <p:nvPr/>
        </p:nvSpPr>
        <p:spPr>
          <a:xfrm>
            <a:off x="4379654" y="1550052"/>
            <a:ext cx="1162192" cy="2193997"/>
          </a:xfrm>
          <a:prstGeom prst="rect">
            <a:avLst/>
          </a:prstGeom>
          <a:noFill/>
          <a:ln w="19050">
            <a:solidFill>
              <a:srgbClr val="0000F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41B61CE-0BD9-4708-9878-4ED869683166}"/>
                  </a:ext>
                </a:extLst>
              </p:cNvPr>
              <p:cNvSpPr txBox="1"/>
              <p:nvPr/>
            </p:nvSpPr>
            <p:spPr>
              <a:xfrm>
                <a:off x="2068807" y="5212681"/>
                <a:ext cx="39326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ko-KR" altLang="en-US" sz="900" b="1"/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41B61CE-0BD9-4708-9878-4ED8696831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07" y="5212681"/>
                <a:ext cx="393266" cy="2308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02625636-3FDF-429E-A3E2-2029DC75ACF5}"/>
                  </a:ext>
                </a:extLst>
              </p:cNvPr>
              <p:cNvSpPr txBox="1"/>
              <p:nvPr/>
            </p:nvSpPr>
            <p:spPr>
              <a:xfrm>
                <a:off x="2068807" y="5365151"/>
                <a:ext cx="39326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ko-KR" altLang="en-US" sz="900" b="1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02625636-3FDF-429E-A3E2-2029DC75AC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07" y="5365151"/>
                <a:ext cx="393266" cy="2308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5C58114-1E5C-4CEB-B051-B1346B553C70}"/>
                  </a:ext>
                </a:extLst>
              </p:cNvPr>
              <p:cNvSpPr txBox="1"/>
              <p:nvPr/>
            </p:nvSpPr>
            <p:spPr>
              <a:xfrm>
                <a:off x="2068807" y="5536417"/>
                <a:ext cx="39326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900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ko-KR" altLang="en-US" sz="900" b="1"/>
              </a:p>
            </p:txBody>
          </p:sp>
        </mc:Choice>
        <mc:Fallback xmlns="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5C58114-1E5C-4CEB-B051-B1346B553C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07" y="5536417"/>
                <a:ext cx="393266" cy="2308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TextBox 65">
            <a:extLst>
              <a:ext uri="{FF2B5EF4-FFF2-40B4-BE49-F238E27FC236}">
                <a16:creationId xmlns:a16="http://schemas.microsoft.com/office/drawing/2014/main" id="{F726D253-E8E6-4872-92F0-7D5AC264BCD6}"/>
              </a:ext>
            </a:extLst>
          </p:cNvPr>
          <p:cNvSpPr txBox="1"/>
          <p:nvPr/>
        </p:nvSpPr>
        <p:spPr>
          <a:xfrm>
            <a:off x="797936" y="5802408"/>
            <a:ext cx="393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ko-KR" altLang="en-US" sz="110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FAA694AE-FF6D-4AAD-AC69-EE02529327E7}"/>
              </a:ext>
            </a:extLst>
          </p:cNvPr>
          <p:cNvSpPr/>
          <p:nvPr/>
        </p:nvSpPr>
        <p:spPr>
          <a:xfrm>
            <a:off x="899319" y="4515643"/>
            <a:ext cx="95250" cy="9525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4FDAC47-BF16-471C-B4AB-13F7AEB8561A}"/>
              </a:ext>
            </a:extLst>
          </p:cNvPr>
          <p:cNvSpPr/>
          <p:nvPr/>
        </p:nvSpPr>
        <p:spPr>
          <a:xfrm>
            <a:off x="742950" y="4406900"/>
            <a:ext cx="2203450" cy="13982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자유형: 도형 69">
            <a:extLst>
              <a:ext uri="{FF2B5EF4-FFF2-40B4-BE49-F238E27FC236}">
                <a16:creationId xmlns:a16="http://schemas.microsoft.com/office/drawing/2014/main" id="{52B09785-89A7-4547-93C6-6C2F973D68D7}"/>
              </a:ext>
            </a:extLst>
          </p:cNvPr>
          <p:cNvSpPr/>
          <p:nvPr/>
        </p:nvSpPr>
        <p:spPr>
          <a:xfrm>
            <a:off x="771525" y="4406900"/>
            <a:ext cx="2176463" cy="1376363"/>
          </a:xfrm>
          <a:custGeom>
            <a:avLst/>
            <a:gdLst>
              <a:gd name="connsiteX0" fmla="*/ 0 w 2176463"/>
              <a:gd name="connsiteY0" fmla="*/ 1362075 h 1362075"/>
              <a:gd name="connsiteX1" fmla="*/ 114300 w 2176463"/>
              <a:gd name="connsiteY1" fmla="*/ 385762 h 1362075"/>
              <a:gd name="connsiteX2" fmla="*/ 395288 w 2176463"/>
              <a:gd name="connsiteY2" fmla="*/ 209550 h 1362075"/>
              <a:gd name="connsiteX3" fmla="*/ 1081088 w 2176463"/>
              <a:gd name="connsiteY3" fmla="*/ 71437 h 1362075"/>
              <a:gd name="connsiteX4" fmla="*/ 1757363 w 2176463"/>
              <a:gd name="connsiteY4" fmla="*/ 14287 h 1362075"/>
              <a:gd name="connsiteX5" fmla="*/ 2176463 w 2176463"/>
              <a:gd name="connsiteY5" fmla="*/ 0 h 136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76463" h="1362075">
                <a:moveTo>
                  <a:pt x="0" y="1362075"/>
                </a:moveTo>
                <a:cubicBezTo>
                  <a:pt x="24209" y="969962"/>
                  <a:pt x="48419" y="577849"/>
                  <a:pt x="114300" y="385762"/>
                </a:cubicBezTo>
                <a:cubicBezTo>
                  <a:pt x="180181" y="193675"/>
                  <a:pt x="234157" y="261937"/>
                  <a:pt x="395288" y="209550"/>
                </a:cubicBezTo>
                <a:cubicBezTo>
                  <a:pt x="556419" y="157163"/>
                  <a:pt x="854075" y="103981"/>
                  <a:pt x="1081088" y="71437"/>
                </a:cubicBezTo>
                <a:cubicBezTo>
                  <a:pt x="1308101" y="38893"/>
                  <a:pt x="1574801" y="26193"/>
                  <a:pt x="1757363" y="14287"/>
                </a:cubicBezTo>
                <a:cubicBezTo>
                  <a:pt x="1939925" y="2381"/>
                  <a:pt x="2058194" y="1190"/>
                  <a:pt x="2176463" y="0"/>
                </a:cubicBezTo>
              </a:path>
            </a:pathLst>
          </a:custGeom>
          <a:noFill/>
          <a:ln w="19050">
            <a:solidFill>
              <a:srgbClr val="0000FF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055CFD44-A086-4041-855B-0335C19EB709}"/>
              </a:ext>
            </a:extLst>
          </p:cNvPr>
          <p:cNvSpPr/>
          <p:nvPr/>
        </p:nvSpPr>
        <p:spPr>
          <a:xfrm>
            <a:off x="865188" y="4630038"/>
            <a:ext cx="142081" cy="142081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12372597-B449-4A95-9A08-1C3CA9B95F7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94569" y="4854126"/>
            <a:ext cx="1802558" cy="192185"/>
          </a:xfrm>
          <a:prstGeom prst="rect">
            <a:avLst/>
          </a:prstGeom>
        </p:spPr>
      </p:pic>
      <p:pic>
        <p:nvPicPr>
          <p:cNvPr id="76" name="그림 75">
            <a:extLst>
              <a:ext uri="{FF2B5EF4-FFF2-40B4-BE49-F238E27FC236}">
                <a16:creationId xmlns:a16="http://schemas.microsoft.com/office/drawing/2014/main" id="{00A9E0BD-3A78-4DC5-9F12-5A8248E70DF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26421" y="5225291"/>
            <a:ext cx="948985" cy="211557"/>
          </a:xfrm>
          <a:prstGeom prst="rect">
            <a:avLst/>
          </a:prstGeom>
        </p:spPr>
      </p:pic>
      <p:cxnSp>
        <p:nvCxnSpPr>
          <p:cNvPr id="78" name="연결선: 구부러짐 77">
            <a:extLst>
              <a:ext uri="{FF2B5EF4-FFF2-40B4-BE49-F238E27FC236}">
                <a16:creationId xmlns:a16="http://schemas.microsoft.com/office/drawing/2014/main" id="{3A9F127E-FFAA-436D-B828-E6B07A9BA00A}"/>
              </a:ext>
            </a:extLst>
          </p:cNvPr>
          <p:cNvCxnSpPr>
            <a:cxnSpLocks/>
            <a:endCxn id="54" idx="0"/>
          </p:cNvCxnSpPr>
          <p:nvPr/>
        </p:nvCxnSpPr>
        <p:spPr>
          <a:xfrm rot="10800000" flipV="1">
            <a:off x="1705244" y="2968457"/>
            <a:ext cx="2952062" cy="1365742"/>
          </a:xfrm>
          <a:prstGeom prst="curvedConnector2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D410AF2B-FC3D-46E2-BD3F-EC078AE7D4E6}"/>
              </a:ext>
            </a:extLst>
          </p:cNvPr>
          <p:cNvSpPr/>
          <p:nvPr/>
        </p:nvSpPr>
        <p:spPr>
          <a:xfrm>
            <a:off x="3628116" y="3886105"/>
            <a:ext cx="4314722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2) Simulate/repeat admission control</a:t>
            </a:r>
            <a:endParaRPr lang="en-US" altLang="ko-KR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8" name="그림 117">
            <a:extLst>
              <a:ext uri="{FF2B5EF4-FFF2-40B4-BE49-F238E27FC236}">
                <a16:creationId xmlns:a16="http://schemas.microsoft.com/office/drawing/2014/main" id="{1EFF45D8-98D0-4803-9C3A-EAC702DB7FF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793313" y="4358486"/>
            <a:ext cx="3635943" cy="1322161"/>
          </a:xfrm>
          <a:prstGeom prst="rect">
            <a:avLst/>
          </a:prstGeom>
        </p:spPr>
      </p:pic>
      <p:pic>
        <p:nvPicPr>
          <p:cNvPr id="127" name="그림 126">
            <a:extLst>
              <a:ext uri="{FF2B5EF4-FFF2-40B4-BE49-F238E27FC236}">
                <a16:creationId xmlns:a16="http://schemas.microsoft.com/office/drawing/2014/main" id="{09011DDF-88F5-4967-BD45-62583E5DF2E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652827" y="5752232"/>
            <a:ext cx="1778037" cy="863196"/>
          </a:xfrm>
          <a:prstGeom prst="rect">
            <a:avLst/>
          </a:prstGeom>
        </p:spPr>
      </p:pic>
      <p:pic>
        <p:nvPicPr>
          <p:cNvPr id="133" name="그림 132">
            <a:extLst>
              <a:ext uri="{FF2B5EF4-FFF2-40B4-BE49-F238E27FC236}">
                <a16:creationId xmlns:a16="http://schemas.microsoft.com/office/drawing/2014/main" id="{57E02CFA-E09C-448F-BF7C-5BC6A8E005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98"/>
          <a:stretch/>
        </p:blipFill>
        <p:spPr>
          <a:xfrm>
            <a:off x="6987666" y="2531521"/>
            <a:ext cx="846819" cy="1153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661A472-CFBD-4AB2-88EC-841327E64D8B}"/>
                  </a:ext>
                </a:extLst>
              </p:cNvPr>
              <p:cNvSpPr txBox="1"/>
              <p:nvPr/>
            </p:nvSpPr>
            <p:spPr>
              <a:xfrm>
                <a:off x="6697425" y="2477434"/>
                <a:ext cx="3932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altLang="ko-KR" sz="1600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ko-KR" altLang="en-US" sz="1600" b="1"/>
              </a:p>
            </p:txBody>
          </p:sp>
        </mc:Choice>
        <mc:Fallback xmlns="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661A472-CFBD-4AB2-88EC-841327E64D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7425" y="2477434"/>
                <a:ext cx="393266" cy="338554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5" name="그림 134">
            <a:extLst>
              <a:ext uri="{FF2B5EF4-FFF2-40B4-BE49-F238E27FC236}">
                <a16:creationId xmlns:a16="http://schemas.microsoft.com/office/drawing/2014/main" id="{619B3B51-9239-4808-9F69-B376C592A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691" y="1600408"/>
            <a:ext cx="696345" cy="738664"/>
          </a:xfrm>
          <a:prstGeom prst="rect">
            <a:avLst/>
          </a:prstGeom>
        </p:spPr>
      </p:pic>
      <p:cxnSp>
        <p:nvCxnSpPr>
          <p:cNvPr id="136" name="직선 화살표 연결선 135">
            <a:extLst>
              <a:ext uri="{FF2B5EF4-FFF2-40B4-BE49-F238E27FC236}">
                <a16:creationId xmlns:a16="http://schemas.microsoft.com/office/drawing/2014/main" id="{18446448-BB05-401A-BBE2-029E476A99BD}"/>
              </a:ext>
            </a:extLst>
          </p:cNvPr>
          <p:cNvCxnSpPr>
            <a:cxnSpLocks/>
          </p:cNvCxnSpPr>
          <p:nvPr/>
        </p:nvCxnSpPr>
        <p:spPr>
          <a:xfrm flipH="1" flipV="1">
            <a:off x="7411075" y="2317627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C66D01D6-AF4E-4878-9458-B55D9E283E3D}"/>
                  </a:ext>
                </a:extLst>
              </p:cNvPr>
              <p:cNvSpPr/>
              <p:nvPr/>
            </p:nvSpPr>
            <p:spPr>
              <a:xfrm>
                <a:off x="7822849" y="3886105"/>
                <a:ext cx="4314722" cy="37401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400" b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3) New CDFs and pick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400" b="1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pPr>
                      <m:e>
                        <m:r>
                          <a:rPr lang="en-US" altLang="ko-KR" sz="1400" b="1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𝑰𝑷</m:t>
                        </m:r>
                      </m:e>
                      <m:sup>
                        <m:r>
                          <a:rPr lang="en-US" altLang="ko-KR" sz="1400" b="1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𝒎𝒂𝒙</m:t>
                        </m:r>
                      </m:sup>
                    </m:sSup>
                  </m:oMath>
                </a14:m>
                <a:endParaRPr lang="en-US" altLang="ko-KR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C66D01D6-AF4E-4878-9458-B55D9E283E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2849" y="3886105"/>
                <a:ext cx="4314722" cy="374013"/>
              </a:xfrm>
              <a:prstGeom prst="rect">
                <a:avLst/>
              </a:prstGeom>
              <a:blipFill>
                <a:blip r:embed="rId21"/>
                <a:stretch>
                  <a:fillRect l="-424" b="-1451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2251B252-A655-4C9A-BF12-A6103DEC895A}"/>
                  </a:ext>
                </a:extLst>
              </p:cNvPr>
              <p:cNvSpPr txBox="1"/>
              <p:nvPr/>
            </p:nvSpPr>
            <p:spPr>
              <a:xfrm>
                <a:off x="7776390" y="4725915"/>
                <a:ext cx="1799790" cy="3362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1600" i="1" smtClean="0">
                            <a:solidFill>
                              <a:srgbClr val="0092FF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SupPr>
                      <m:e>
                        <m:r>
                          <a:rPr lang="en-US" altLang="ko-KR" sz="1600" b="0" i="1" smtClean="0">
                            <a:solidFill>
                              <a:srgbClr val="0092FF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𝑟</m:t>
                        </m:r>
                      </m:e>
                      <m:sub>
                        <m:r>
                          <a:rPr lang="en-US" altLang="ko-KR" sz="1600" b="0" i="1" smtClean="0">
                            <a:solidFill>
                              <a:srgbClr val="0092FF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1</m:t>
                        </m:r>
                      </m:sub>
                      <m:sup>
                        <m:r>
                          <a:rPr lang="en-US" altLang="ko-KR" sz="1600" b="0" i="0" smtClean="0">
                            <a:solidFill>
                              <a:srgbClr val="0092FF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altLang="ko-KR" sz="1400">
                    <a:solidFill>
                      <a:srgbClr val="0092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 new CDF</a:t>
                </a:r>
                <a:endParaRPr lang="ko-KR" altLang="en-US" sz="1400">
                  <a:solidFill>
                    <a:srgbClr val="0092FF"/>
                  </a:solidFill>
                </a:endParaRPr>
              </a:p>
            </p:txBody>
          </p:sp>
        </mc:Choice>
        <mc:Fallback xmlns=""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2251B252-A655-4C9A-BF12-A6103DEC89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6390" y="4725915"/>
                <a:ext cx="1799790" cy="336246"/>
              </a:xfrm>
              <a:prstGeom prst="rect">
                <a:avLst/>
              </a:prstGeom>
              <a:blipFill>
                <a:blip r:embed="rId22"/>
                <a:stretch>
                  <a:fillRect b="-1636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B3AD01B4-3DC0-4E5C-A348-AA4F9954C5FD}"/>
              </a:ext>
            </a:extLst>
          </p:cNvPr>
          <p:cNvSpPr/>
          <p:nvPr/>
        </p:nvSpPr>
        <p:spPr>
          <a:xfrm>
            <a:off x="11128591" y="4902586"/>
            <a:ext cx="393267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5" name="그림 144">
            <a:extLst>
              <a:ext uri="{FF2B5EF4-FFF2-40B4-BE49-F238E27FC236}">
                <a16:creationId xmlns:a16="http://schemas.microsoft.com/office/drawing/2014/main" id="{F3057830-E9A9-4274-96E9-4633D6653C20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195700" y="5207393"/>
            <a:ext cx="517505" cy="2197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40D94831-7EE4-4933-9D33-1535779A4EBB}"/>
                  </a:ext>
                </a:extLst>
              </p:cNvPr>
              <p:cNvSpPr txBox="1"/>
              <p:nvPr/>
            </p:nvSpPr>
            <p:spPr>
              <a:xfrm>
                <a:off x="10887636" y="5269376"/>
                <a:ext cx="1065677" cy="3740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400" b="0">
                    <a:ea typeface="Tahoma" panose="020B0604030504040204" pitchFamily="34" charset="0"/>
                    <a:cs typeface="Tahoma" panose="020B0604030504040204" pitchFamily="34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b="1" i="1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altLang="ko-KR" sz="140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ko-KR" sz="1400" b="1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ko-KR" sz="1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altLang="ko-KR" sz="140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ko-KR" sz="14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40D94831-7EE4-4933-9D33-1535779A4E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87636" y="5269376"/>
                <a:ext cx="1065677" cy="374013"/>
              </a:xfrm>
              <a:prstGeom prst="rect">
                <a:avLst/>
              </a:prstGeom>
              <a:blipFill>
                <a:blip r:embed="rId24"/>
                <a:stretch>
                  <a:fillRect l="-1714" b="-1451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E9BC3952-C972-4946-BA04-20845C22004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130196" y="5233923"/>
            <a:ext cx="1" cy="192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649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23</a:t>
            </a:fld>
            <a:endParaRPr kumimoji="1"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2ECD279-7FD3-4211-8AAA-15B6FAD491C4}"/>
              </a:ext>
            </a:extLst>
          </p:cNvPr>
          <p:cNvSpPr/>
          <p:nvPr/>
        </p:nvSpPr>
        <p:spPr>
          <a:xfrm>
            <a:off x="972409" y="197458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AutoNum type="arabicParenR"/>
            </a:pPr>
            <a:r>
              <a:rPr lang="en" altLang="ko-Kore-KR" sz="2400" b="1"/>
              <a:t>Training Data Collection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Labeling (with Inflection Point)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-US" altLang="ko-Kore-KR" sz="2400" b="1">
                <a:solidFill>
                  <a:srgbClr val="C00000"/>
                </a:solidFill>
              </a:rPr>
              <a:t>Input features</a:t>
            </a:r>
            <a:endParaRPr lang="en" altLang="ko-Kore-KR" sz="2400" b="1" dirty="0">
              <a:solidFill>
                <a:srgbClr val="C00000"/>
              </a:solidFill>
            </a:endParaRPr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Improving Accuracy</a:t>
            </a:r>
          </a:p>
          <a:p>
            <a:pPr marL="457200" indent="-457200">
              <a:buAutoNum type="arabicParenR"/>
            </a:pPr>
            <a:endParaRPr lang="en" altLang="en-US" sz="2400" b="1"/>
          </a:p>
          <a:p>
            <a:pPr marL="457200" indent="-457200">
              <a:buAutoNum type="arabicParenR"/>
            </a:pPr>
            <a:r>
              <a:rPr lang="en" altLang="en-US" sz="2400" b="1"/>
              <a:t>Improving Inference Time</a:t>
            </a:r>
            <a:endParaRPr lang="ko-Kore-KR" altLang="en-US" sz="24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0F0E29-6F77-46D4-9508-E4DDC3F45D2B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Design Solutions</a:t>
            </a:r>
            <a:endParaRPr lang="en-US" altLang="ko-KR" sz="2800" b="1" dirty="0">
              <a:solidFill>
                <a:srgbClr val="083486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7278660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24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24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3) Input features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3F7D6FE-AAE5-4789-B1F4-F6C74C566B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-1944"/>
          <a:stretch/>
        </p:blipFill>
        <p:spPr>
          <a:xfrm>
            <a:off x="2804324" y="2650096"/>
            <a:ext cx="6265995" cy="35245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EB0FA0-1397-4ED3-8880-E3F315348979}"/>
              </a:ext>
            </a:extLst>
          </p:cNvPr>
          <p:cNvSpPr txBox="1"/>
          <p:nvPr/>
        </p:nvSpPr>
        <p:spPr>
          <a:xfrm>
            <a:off x="776720" y="1092164"/>
            <a:ext cx="84815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The number of pending I/Os (4KB pages) when an incoming I/O arrives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The latency of the 4 most-recently completed I/Os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The number of pending I/Os when each of the 4 completed I/Os arrived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</p:spTree>
    <p:extLst>
      <p:ext uri="{BB962C8B-B14F-4D97-AF65-F5344CB8AC3E}">
        <p14:creationId xmlns:p14="http://schemas.microsoft.com/office/powerpoint/2010/main" val="26605290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25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25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3) Input features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3F7D6FE-AAE5-4789-B1F4-F6C74C566B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-1944"/>
          <a:stretch/>
        </p:blipFill>
        <p:spPr>
          <a:xfrm>
            <a:off x="2804324" y="2650096"/>
            <a:ext cx="6265995" cy="35245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EB0FA0-1397-4ED3-8880-E3F315348979}"/>
              </a:ext>
            </a:extLst>
          </p:cNvPr>
          <p:cNvSpPr txBox="1"/>
          <p:nvPr/>
        </p:nvSpPr>
        <p:spPr>
          <a:xfrm>
            <a:off x="776720" y="1092164"/>
            <a:ext cx="84815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The number of pending I/Os (4KB pages) when an incoming I/O arrives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The latency of the 4 most-recently completed I/Os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The number of pending I/Os when each of the 4 completed I/Os arrived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9D87E5F-1AA2-4104-B3C3-FD3432EFFD34}"/>
              </a:ext>
            </a:extLst>
          </p:cNvPr>
          <p:cNvSpPr/>
          <p:nvPr/>
        </p:nvSpPr>
        <p:spPr>
          <a:xfrm>
            <a:off x="2804324" y="2650095"/>
            <a:ext cx="1010290" cy="1525714"/>
          </a:xfrm>
          <a:prstGeom prst="rect">
            <a:avLst/>
          </a:prstGeom>
          <a:solidFill>
            <a:srgbClr val="00B050">
              <a:alpha val="18000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AD6CD2-8557-4F44-9822-17334EAF556D}"/>
              </a:ext>
            </a:extLst>
          </p:cNvPr>
          <p:cNvSpPr/>
          <p:nvPr/>
        </p:nvSpPr>
        <p:spPr>
          <a:xfrm>
            <a:off x="3814613" y="2650096"/>
            <a:ext cx="5167545" cy="1525714"/>
          </a:xfrm>
          <a:prstGeom prst="rect">
            <a:avLst/>
          </a:prstGeom>
          <a:solidFill>
            <a:srgbClr val="FF0000">
              <a:alpha val="15000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062BAFA-98F3-4075-9757-26CDDB240515}"/>
              </a:ext>
            </a:extLst>
          </p:cNvPr>
          <p:cNvSpPr/>
          <p:nvPr/>
        </p:nvSpPr>
        <p:spPr>
          <a:xfrm>
            <a:off x="480285" y="3377286"/>
            <a:ext cx="25571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/>
              <a:t>Good latency indicator </a:t>
            </a:r>
            <a:endParaRPr lang="ko-KR" altLang="en-US" sz="160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5630352-6961-4C7C-811F-277EBE7686F9}"/>
              </a:ext>
            </a:extLst>
          </p:cNvPr>
          <p:cNvSpPr/>
          <p:nvPr/>
        </p:nvSpPr>
        <p:spPr>
          <a:xfrm>
            <a:off x="8942813" y="3252775"/>
            <a:ext cx="27689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/>
              <a:t>Low history queue length </a:t>
            </a:r>
          </a:p>
          <a:p>
            <a:pPr algn="ctr"/>
            <a:r>
              <a:rPr lang="en-US" altLang="ko-KR" sz="1600" b="1"/>
              <a:t>+ high history latency </a:t>
            </a:r>
          </a:p>
          <a:p>
            <a:pPr algn="ctr"/>
            <a:r>
              <a:rPr lang="en-US" altLang="ko-KR" sz="1600" b="1"/>
              <a:t>= internal disruption</a:t>
            </a:r>
            <a:endParaRPr lang="ko-KR" altLang="en-US" sz="1600"/>
          </a:p>
        </p:txBody>
      </p:sp>
      <p:cxnSp>
        <p:nvCxnSpPr>
          <p:cNvPr id="6" name="연결선: 구부러짐 5">
            <a:extLst>
              <a:ext uri="{FF2B5EF4-FFF2-40B4-BE49-F238E27FC236}">
                <a16:creationId xmlns:a16="http://schemas.microsoft.com/office/drawing/2014/main" id="{8A56AD12-2A15-46B4-A1D0-20C032D53784}"/>
              </a:ext>
            </a:extLst>
          </p:cNvPr>
          <p:cNvCxnSpPr>
            <a:cxnSpLocks/>
            <a:stCxn id="3" idx="0"/>
          </p:cNvCxnSpPr>
          <p:nvPr/>
        </p:nvCxnSpPr>
        <p:spPr>
          <a:xfrm rot="5400000" flipH="1" flipV="1">
            <a:off x="2042822" y="2633366"/>
            <a:ext cx="459969" cy="1027872"/>
          </a:xfrm>
          <a:prstGeom prst="curved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구부러짐 20">
            <a:extLst>
              <a:ext uri="{FF2B5EF4-FFF2-40B4-BE49-F238E27FC236}">
                <a16:creationId xmlns:a16="http://schemas.microsoft.com/office/drawing/2014/main" id="{063364BC-2460-4DC5-B92D-15FA005B3DAF}"/>
              </a:ext>
            </a:extLst>
          </p:cNvPr>
          <p:cNvCxnSpPr>
            <a:cxnSpLocks/>
            <a:stCxn id="18" idx="0"/>
          </p:cNvCxnSpPr>
          <p:nvPr/>
        </p:nvCxnSpPr>
        <p:spPr>
          <a:xfrm rot="16200000" flipV="1">
            <a:off x="9481697" y="2407208"/>
            <a:ext cx="346030" cy="1345104"/>
          </a:xfrm>
          <a:prstGeom prst="curved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906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>
            <a:extLst>
              <a:ext uri="{FF2B5EF4-FFF2-40B4-BE49-F238E27FC236}">
                <a16:creationId xmlns:a16="http://schemas.microsoft.com/office/drawing/2014/main" id="{DF6B71BC-FE8B-47EA-B167-4D493A2ED0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-1944"/>
          <a:stretch/>
        </p:blipFill>
        <p:spPr>
          <a:xfrm>
            <a:off x="2804324" y="2640860"/>
            <a:ext cx="6265995" cy="3524544"/>
          </a:xfrm>
          <a:prstGeom prst="rect">
            <a:avLst/>
          </a:prstGeom>
        </p:spPr>
      </p:pic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26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26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3) Input features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EB0FA0-1397-4ED3-8880-E3F315348979}"/>
              </a:ext>
            </a:extLst>
          </p:cNvPr>
          <p:cNvSpPr txBox="1"/>
          <p:nvPr/>
        </p:nvSpPr>
        <p:spPr>
          <a:xfrm>
            <a:off x="776720" y="1092164"/>
            <a:ext cx="84815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The number of pending I/Os (4KB pages) when an incoming I/O arrives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The latency of the 4 most-recently completed I/Os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The number of pending I/Os when each of the 4 completed I/Os arrived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3677DF1-30A2-4D7B-BFFD-FBC939FF6F82}"/>
              </a:ext>
            </a:extLst>
          </p:cNvPr>
          <p:cNvSpPr/>
          <p:nvPr/>
        </p:nvSpPr>
        <p:spPr>
          <a:xfrm>
            <a:off x="2804323" y="2640859"/>
            <a:ext cx="6173716" cy="152571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BCB6D7-7AB1-4B02-B983-A229DD346507}"/>
              </a:ext>
            </a:extLst>
          </p:cNvPr>
          <p:cNvSpPr/>
          <p:nvPr/>
        </p:nvSpPr>
        <p:spPr>
          <a:xfrm>
            <a:off x="2867638" y="2664355"/>
            <a:ext cx="6047086" cy="5539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3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 format?</a:t>
            </a:r>
            <a:endParaRPr lang="ko-KR" altLang="en-US" sz="300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CA0D59B-AB8F-4BE7-899A-EEBBE396420B}"/>
              </a:ext>
            </a:extLst>
          </p:cNvPr>
          <p:cNvSpPr/>
          <p:nvPr/>
        </p:nvSpPr>
        <p:spPr>
          <a:xfrm>
            <a:off x="2867638" y="3188863"/>
            <a:ext cx="6026980" cy="1309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F37BA41B-AE04-468B-B7B8-5E63A08E5FAE}"/>
              </a:ext>
            </a:extLst>
          </p:cNvPr>
          <p:cNvCxnSpPr>
            <a:cxnSpLocks/>
          </p:cNvCxnSpPr>
          <p:nvPr/>
        </p:nvCxnSpPr>
        <p:spPr>
          <a:xfrm flipH="1">
            <a:off x="3085661" y="3246062"/>
            <a:ext cx="1" cy="2077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99AF010E-4D51-4519-B1CF-4A3CF94ACE53}"/>
              </a:ext>
            </a:extLst>
          </p:cNvPr>
          <p:cNvCxnSpPr>
            <a:cxnSpLocks/>
          </p:cNvCxnSpPr>
          <p:nvPr/>
        </p:nvCxnSpPr>
        <p:spPr>
          <a:xfrm flipH="1">
            <a:off x="5699549" y="3246062"/>
            <a:ext cx="1" cy="2077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37C94B1-CBB9-4D1C-B1AA-716E55821411}"/>
              </a:ext>
            </a:extLst>
          </p:cNvPr>
          <p:cNvCxnSpPr>
            <a:cxnSpLocks/>
          </p:cNvCxnSpPr>
          <p:nvPr/>
        </p:nvCxnSpPr>
        <p:spPr>
          <a:xfrm flipH="1">
            <a:off x="8267261" y="3246062"/>
            <a:ext cx="1" cy="2077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3B31ACC-BFC9-43EB-91C1-FC7E06A82F54}"/>
              </a:ext>
            </a:extLst>
          </p:cNvPr>
          <p:cNvCxnSpPr>
            <a:cxnSpLocks/>
          </p:cNvCxnSpPr>
          <p:nvPr/>
        </p:nvCxnSpPr>
        <p:spPr>
          <a:xfrm flipH="1">
            <a:off x="7759261" y="3246062"/>
            <a:ext cx="1" cy="2077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E1D97418-4EFF-441A-889C-7B78E30A3D65}"/>
              </a:ext>
            </a:extLst>
          </p:cNvPr>
          <p:cNvCxnSpPr>
            <a:cxnSpLocks/>
          </p:cNvCxnSpPr>
          <p:nvPr/>
        </p:nvCxnSpPr>
        <p:spPr>
          <a:xfrm flipH="1">
            <a:off x="7195845" y="3246062"/>
            <a:ext cx="1" cy="2077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67EA397-EA65-4ED6-B264-09C7EE2B7336}"/>
              </a:ext>
            </a:extLst>
          </p:cNvPr>
          <p:cNvCxnSpPr>
            <a:cxnSpLocks/>
          </p:cNvCxnSpPr>
          <p:nvPr/>
        </p:nvCxnSpPr>
        <p:spPr>
          <a:xfrm flipH="1">
            <a:off x="6603799" y="3246062"/>
            <a:ext cx="1" cy="2077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F40B3E1-BF38-4AA0-8BD0-9C4D35F02AA9}"/>
              </a:ext>
            </a:extLst>
          </p:cNvPr>
          <p:cNvCxnSpPr>
            <a:cxnSpLocks/>
          </p:cNvCxnSpPr>
          <p:nvPr/>
        </p:nvCxnSpPr>
        <p:spPr>
          <a:xfrm flipH="1">
            <a:off x="5123662" y="3246062"/>
            <a:ext cx="1" cy="2077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1378A67F-3CA9-49DF-9BAC-0F80F6377EBC}"/>
              </a:ext>
            </a:extLst>
          </p:cNvPr>
          <p:cNvCxnSpPr>
            <a:cxnSpLocks/>
          </p:cNvCxnSpPr>
          <p:nvPr/>
        </p:nvCxnSpPr>
        <p:spPr>
          <a:xfrm flipH="1">
            <a:off x="4588435" y="3246062"/>
            <a:ext cx="1" cy="2077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7A90BF88-6AD9-497F-9048-18ADBF91897F}"/>
              </a:ext>
            </a:extLst>
          </p:cNvPr>
          <p:cNvCxnSpPr>
            <a:cxnSpLocks/>
          </p:cNvCxnSpPr>
          <p:nvPr/>
        </p:nvCxnSpPr>
        <p:spPr>
          <a:xfrm flipH="1">
            <a:off x="4012548" y="3246062"/>
            <a:ext cx="1" cy="2077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5822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27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27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3) Input features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EB0FA0-1397-4ED3-8880-E3F315348979}"/>
              </a:ext>
            </a:extLst>
          </p:cNvPr>
          <p:cNvSpPr txBox="1"/>
          <p:nvPr/>
        </p:nvSpPr>
        <p:spPr>
          <a:xfrm>
            <a:off x="776720" y="1092164"/>
            <a:ext cx="848158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>
                <a:ea typeface="Tahoma" panose="020B0604030504040204" pitchFamily="34" charset="0"/>
                <a:cs typeface="Tahoma" panose="020B0604030504040204" pitchFamily="34" charset="0"/>
              </a:rPr>
              <a:t>Format the number of pending I/Os into three decimal digits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ea typeface="Tahoma" panose="020B0604030504040204" pitchFamily="34" charset="0"/>
                <a:cs typeface="Tahoma" panose="020B0604030504040204" pitchFamily="34" charset="0"/>
              </a:rPr>
              <a:t>Format </a:t>
            </a:r>
            <a:r>
              <a:rPr lang="el-GR" altLang="ko-KR"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l-GR" altLang="ko-KR"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>
                <a:ea typeface="Tahoma" panose="020B0604030504040204" pitchFamily="34" charset="0"/>
                <a:cs typeface="Tahoma" panose="020B0604030504040204" pitchFamily="34" charset="0"/>
              </a:rPr>
              <a:t>latency value into four digits  </a:t>
            </a:r>
            <a:endParaRPr kumimoji="1" lang="en-US" altLang="ko-KR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>
                <a:ea typeface="Tahoma" panose="020B0604030504040204" pitchFamily="34" charset="0"/>
                <a:cs typeface="Tahoma" panose="020B0604030504040204" pitchFamily="34" charset="0"/>
              </a:rPr>
              <a:t>LinnOS model takes 31 input features, each a one-digit decimal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3B20B87-9396-4520-B60D-AD4326157E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627"/>
          <a:stretch/>
        </p:blipFill>
        <p:spPr>
          <a:xfrm>
            <a:off x="1956165" y="2449910"/>
            <a:ext cx="7302135" cy="214056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9F433AC6-5CA0-43B5-ADFD-D06AE4BF0D90}"/>
              </a:ext>
            </a:extLst>
          </p:cNvPr>
          <p:cNvSpPr/>
          <p:nvPr/>
        </p:nvSpPr>
        <p:spPr>
          <a:xfrm>
            <a:off x="4543677" y="4739099"/>
            <a:ext cx="28629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>
                <a:solidFill>
                  <a:schemeClr val="bg1"/>
                </a:solidFill>
              </a:rPr>
              <a:t>Split into individual digits</a:t>
            </a:r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1549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28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28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3) Input features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EB0FA0-1397-4ED3-8880-E3F315348979}"/>
              </a:ext>
            </a:extLst>
          </p:cNvPr>
          <p:cNvSpPr txBox="1"/>
          <p:nvPr/>
        </p:nvSpPr>
        <p:spPr>
          <a:xfrm>
            <a:off x="776720" y="1092164"/>
            <a:ext cx="848158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>
                <a:ea typeface="Tahoma" panose="020B0604030504040204" pitchFamily="34" charset="0"/>
                <a:cs typeface="Tahoma" panose="020B0604030504040204" pitchFamily="34" charset="0"/>
              </a:rPr>
              <a:t>Format the number of pending I/Os into three decimal digits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ea typeface="Tahoma" panose="020B0604030504040204" pitchFamily="34" charset="0"/>
                <a:cs typeface="Tahoma" panose="020B0604030504040204" pitchFamily="34" charset="0"/>
              </a:rPr>
              <a:t>Format </a:t>
            </a:r>
            <a:r>
              <a:rPr lang="el-GR" altLang="ko-KR"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l-GR" altLang="ko-KR"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>
                <a:ea typeface="Tahoma" panose="020B0604030504040204" pitchFamily="34" charset="0"/>
                <a:cs typeface="Tahoma" panose="020B0604030504040204" pitchFamily="34" charset="0"/>
              </a:rPr>
              <a:t>latency value into four digits  </a:t>
            </a:r>
            <a:endParaRPr kumimoji="1" lang="en-US" altLang="ko-KR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>
                <a:ea typeface="Tahoma" panose="020B0604030504040204" pitchFamily="34" charset="0"/>
                <a:cs typeface="Tahoma" panose="020B0604030504040204" pitchFamily="34" charset="0"/>
              </a:rPr>
              <a:t>LinnOS model takes 31 input features, each a one-digit decimal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3B20B87-9396-4520-B60D-AD4326157E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627"/>
          <a:stretch/>
        </p:blipFill>
        <p:spPr>
          <a:xfrm>
            <a:off x="1956165" y="2449910"/>
            <a:ext cx="7302135" cy="214056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82FB22A-B3B9-4AFE-B5B5-E0873F452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446" b="32591"/>
          <a:stretch/>
        </p:blipFill>
        <p:spPr>
          <a:xfrm>
            <a:off x="2237874" y="5584786"/>
            <a:ext cx="7302135" cy="503296"/>
          </a:xfrm>
          <a:prstGeom prst="rect">
            <a:avLst/>
          </a:prstGeom>
        </p:spPr>
      </p:pic>
      <p:sp>
        <p:nvSpPr>
          <p:cNvPr id="13" name="삼각형 34">
            <a:extLst>
              <a:ext uri="{FF2B5EF4-FFF2-40B4-BE49-F238E27FC236}">
                <a16:creationId xmlns:a16="http://schemas.microsoft.com/office/drawing/2014/main" id="{2E086E2D-C281-4B44-895A-68DE529CBFF4}"/>
              </a:ext>
            </a:extLst>
          </p:cNvPr>
          <p:cNvSpPr/>
          <p:nvPr/>
        </p:nvSpPr>
        <p:spPr>
          <a:xfrm rot="10800000">
            <a:off x="3202744" y="4739696"/>
            <a:ext cx="5372394" cy="633630"/>
          </a:xfrm>
          <a:prstGeom prst="triangle">
            <a:avLst>
              <a:gd name="adj" fmla="val 50000"/>
            </a:avLst>
          </a:prstGeom>
          <a:solidFill>
            <a:srgbClr val="C000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28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F433AC6-5CA0-43B5-ADFD-D06AE4BF0D90}"/>
              </a:ext>
            </a:extLst>
          </p:cNvPr>
          <p:cNvSpPr/>
          <p:nvPr/>
        </p:nvSpPr>
        <p:spPr>
          <a:xfrm>
            <a:off x="4543677" y="4739099"/>
            <a:ext cx="28629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>
                <a:solidFill>
                  <a:schemeClr val="bg1"/>
                </a:solidFill>
              </a:rPr>
              <a:t>Split into individual digits</a:t>
            </a:r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45417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29</a:t>
            </a:fld>
            <a:endParaRPr kumimoji="1"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2ECD279-7FD3-4211-8AAA-15B6FAD491C4}"/>
              </a:ext>
            </a:extLst>
          </p:cNvPr>
          <p:cNvSpPr/>
          <p:nvPr/>
        </p:nvSpPr>
        <p:spPr>
          <a:xfrm>
            <a:off x="972409" y="197458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AutoNum type="arabicParenR"/>
            </a:pPr>
            <a:r>
              <a:rPr lang="en" altLang="ko-Kore-KR" sz="2400" b="1"/>
              <a:t>Training Data Collection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Labeling (with Inflection Point)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Light Nerual N</a:t>
            </a:r>
            <a:r>
              <a:rPr lang="en-US" altLang="ko-Kore-KR" sz="2400" b="1"/>
              <a:t>e</a:t>
            </a:r>
            <a:r>
              <a:rPr lang="en" altLang="ko-Kore-KR" sz="2400" b="1"/>
              <a:t>twork Model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>
                <a:solidFill>
                  <a:srgbClr val="C00000"/>
                </a:solidFill>
              </a:rPr>
              <a:t>Improving Accuracy</a:t>
            </a:r>
          </a:p>
          <a:p>
            <a:pPr marL="457200" indent="-457200">
              <a:buAutoNum type="arabicParenR"/>
            </a:pPr>
            <a:endParaRPr lang="en" altLang="en-US" sz="2400" b="1"/>
          </a:p>
          <a:p>
            <a:pPr marL="457200" indent="-457200">
              <a:buAutoNum type="arabicParenR"/>
            </a:pPr>
            <a:r>
              <a:rPr lang="en" altLang="en-US" sz="2400" b="1"/>
              <a:t>Improving Inference Time</a:t>
            </a:r>
            <a:endParaRPr lang="ko-Kore-KR" altLang="en-US" sz="24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079B324-D902-4583-96D5-313B78F3C619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Design Solutions</a:t>
            </a:r>
            <a:endParaRPr lang="en-US" altLang="ko-KR" sz="2800" b="1" dirty="0">
              <a:solidFill>
                <a:srgbClr val="083486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93790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1. Introduction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</a:t>
            </a:fld>
            <a:endParaRPr kumimoji="1" lang="ko-KR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A7F4D2A-E18A-406E-B12C-C66977618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34" y="1003124"/>
            <a:ext cx="4629650" cy="226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0F619D8F-DC93-4735-8A7C-88E667F18537}"/>
              </a:ext>
            </a:extLst>
          </p:cNvPr>
          <p:cNvSpPr/>
          <p:nvPr/>
        </p:nvSpPr>
        <p:spPr>
          <a:xfrm>
            <a:off x="6468139" y="3569545"/>
            <a:ext cx="54104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Faster and faster SSDs are available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SSD internal complexity grows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052" name="Picture 4" descr="HOW ALL-FLASH STORAGE IMPROVE YOUR DATA CENTER PERFORMANCE?">
            <a:extLst>
              <a:ext uri="{FF2B5EF4-FFF2-40B4-BE49-F238E27FC236}">
                <a16:creationId xmlns:a16="http://schemas.microsoft.com/office/drawing/2014/main" id="{AFBD4A7A-ABD7-4E45-9DE2-6CF953FB9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063" y="3713502"/>
            <a:ext cx="4573043" cy="2152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12F2C65-1382-4B0F-891C-24FE37D01508}"/>
              </a:ext>
            </a:extLst>
          </p:cNvPr>
          <p:cNvSpPr/>
          <p:nvPr/>
        </p:nvSpPr>
        <p:spPr>
          <a:xfrm>
            <a:off x="5177641" y="988948"/>
            <a:ext cx="391885" cy="2152020"/>
          </a:xfrm>
          <a:prstGeom prst="roundRect">
            <a:avLst/>
          </a:prstGeom>
          <a:solidFill>
            <a:srgbClr val="FF0000">
              <a:alpha val="15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4" name="Picture 6" descr="solid state drive market">
            <a:extLst>
              <a:ext uri="{FF2B5EF4-FFF2-40B4-BE49-F238E27FC236}">
                <a16:creationId xmlns:a16="http://schemas.microsoft.com/office/drawing/2014/main" id="{78776CCF-3752-4181-AE12-B5AE24A8B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702" y="3211227"/>
            <a:ext cx="4316981" cy="3169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E9A0E2FC-3DB7-4729-82A2-36AB802479B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529" b="89691" l="1939" r="95477">
                        <a14:foregroundMark x1="32633" y1="15808" x2="37480" y2="17526"/>
                        <a14:foregroundMark x1="58320" y1="16838" x2="66236" y2="17526"/>
                        <a14:foregroundMark x1="83360" y1="14433" x2="94507" y2="15464"/>
                        <a14:foregroundMark x1="94507" y1="15464" x2="95477" y2="14777"/>
                        <a14:foregroundMark x1="82714" y1="44674" x2="93053" y2="43643"/>
                        <a14:foregroundMark x1="56866" y1="46392" x2="64782" y2="41924"/>
                        <a14:foregroundMark x1="33279" y1="48110" x2="39418" y2="38144"/>
                        <a14:foregroundMark x1="5493" y1="16838" x2="10824" y2="15464"/>
                        <a14:foregroundMark x1="4685" y1="47423" x2="15186" y2="42955"/>
                        <a14:foregroundMark x1="15186" y1="42955" x2="15186" y2="42612"/>
                        <a14:foregroundMark x1="31987" y1="81100" x2="39742" y2="78007"/>
                        <a14:foregroundMark x1="8078" y1="76289" x2="15186" y2="74570"/>
                        <a14:foregroundMark x1="3716" y1="68729" x2="11309" y2="70790"/>
                        <a14:foregroundMark x1="2746" y1="69072" x2="3393" y2="81100"/>
                        <a14:foregroundMark x1="2100" y1="82131" x2="4039" y2="80069"/>
                        <a14:foregroundMark x1="2746" y1="83849" x2="2908" y2="79038"/>
                        <a14:foregroundMark x1="66074" y1="16495" x2="63489" y2="21306"/>
                        <a14:foregroundMark x1="54604" y1="20275" x2="54766" y2="13746"/>
                        <a14:foregroundMark x1="54766" y1="6529" x2="55089" y2="14433"/>
                        <a14:foregroundMark x1="40549" y1="17526" x2="42003" y2="6186"/>
                        <a14:foregroundMark x1="82714" y1="48454" x2="91599" y2="42955"/>
                        <a14:foregroundMark x1="83360" y1="39175" x2="93053" y2="39175"/>
                        <a14:foregroundMark x1="57027" y1="78007" x2="57027" y2="78007"/>
                        <a14:foregroundMark x1="59935" y1="79038" x2="59935" y2="79038"/>
                        <a14:foregroundMark x1="63489" y1="78351" x2="63489" y2="78351"/>
                      </a14:backgroundRemoval>
                    </a14:imgEffect>
                  </a14:imgLayer>
                </a14:imgProps>
              </a:ext>
            </a:extLst>
          </a:blip>
          <a:srcRect l="51447" t="69203" r="32708" b="12423"/>
          <a:stretch/>
        </p:blipFill>
        <p:spPr>
          <a:xfrm rot="16200000">
            <a:off x="4909336" y="4490486"/>
            <a:ext cx="387059" cy="210992"/>
          </a:xfrm>
          <a:prstGeom prst="rect">
            <a:avLst/>
          </a:prstGeom>
        </p:spPr>
      </p:pic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288E7A18-F5DA-4489-9DD4-8872CC7601C4}"/>
              </a:ext>
            </a:extLst>
          </p:cNvPr>
          <p:cNvSpPr/>
          <p:nvPr/>
        </p:nvSpPr>
        <p:spPr>
          <a:xfrm>
            <a:off x="5096297" y="3644443"/>
            <a:ext cx="449465" cy="2430709"/>
          </a:xfrm>
          <a:prstGeom prst="roundRect">
            <a:avLst/>
          </a:prstGeom>
          <a:solidFill>
            <a:srgbClr val="FF0000">
              <a:alpha val="15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5CDE003B-2775-4604-A821-48D7F81A4D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8139" y="941793"/>
            <a:ext cx="5028040" cy="2269434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78D5C2F1-1E2B-4578-B54D-AD777504F483}"/>
              </a:ext>
            </a:extLst>
          </p:cNvPr>
          <p:cNvSpPr txBox="1"/>
          <p:nvPr/>
        </p:nvSpPr>
        <p:spPr>
          <a:xfrm>
            <a:off x="4327954" y="4359789"/>
            <a:ext cx="19861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>
                <a:solidFill>
                  <a:srgbClr val="FF0000"/>
                </a:solidFill>
              </a:rPr>
              <a:t>80 billion </a:t>
            </a:r>
          </a:p>
          <a:p>
            <a:pPr algn="ctr"/>
            <a:r>
              <a:rPr lang="en-US" altLang="ko-KR" b="1"/>
              <a:t>Market by 2025</a:t>
            </a:r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8C2CAE1-F607-4BF3-B454-6E9FE3B1D7C8}"/>
              </a:ext>
            </a:extLst>
          </p:cNvPr>
          <p:cNvSpPr txBox="1"/>
          <p:nvPr/>
        </p:nvSpPr>
        <p:spPr>
          <a:xfrm>
            <a:off x="3191492" y="1334030"/>
            <a:ext cx="1986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>
                <a:solidFill>
                  <a:srgbClr val="FF0000"/>
                </a:solidFill>
              </a:rPr>
              <a:t>175ZB </a:t>
            </a:r>
            <a:r>
              <a:rPr lang="en-US" altLang="ko-KR" b="1"/>
              <a:t>by 2025</a:t>
            </a:r>
            <a:endParaRPr lang="ko-KR" altLang="en-US"/>
          </a:p>
        </p:txBody>
      </p:sp>
      <p:sp>
        <p:nvSpPr>
          <p:cNvPr id="52" name="화살표: 오른쪽 51">
            <a:extLst>
              <a:ext uri="{FF2B5EF4-FFF2-40B4-BE49-F238E27FC236}">
                <a16:creationId xmlns:a16="http://schemas.microsoft.com/office/drawing/2014/main" id="{D07803C9-1B40-486B-9E94-A4EBA7E15EFD}"/>
              </a:ext>
            </a:extLst>
          </p:cNvPr>
          <p:cNvSpPr/>
          <p:nvPr/>
        </p:nvSpPr>
        <p:spPr>
          <a:xfrm rot="5400000">
            <a:off x="8781447" y="4780779"/>
            <a:ext cx="569019" cy="466641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8D37CFC-E8D7-4B7A-95DF-E2CF5C68021D}"/>
              </a:ext>
            </a:extLst>
          </p:cNvPr>
          <p:cNvSpPr txBox="1"/>
          <p:nvPr/>
        </p:nvSpPr>
        <p:spPr>
          <a:xfrm>
            <a:off x="7514068" y="5388468"/>
            <a:ext cx="310377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b="1"/>
              <a:t>Unpredictable latency</a:t>
            </a:r>
            <a:endParaRPr lang="ko-KR" altLang="en-US" sz="3200"/>
          </a:p>
        </p:txBody>
      </p:sp>
    </p:spTree>
    <p:extLst>
      <p:ext uri="{BB962C8B-B14F-4D97-AF65-F5344CB8AC3E}">
        <p14:creationId xmlns:p14="http://schemas.microsoft.com/office/powerpoint/2010/main" val="25429074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30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30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4) Improving Accuracy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32D918F-CDC7-45FA-80F5-C3CDB7436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785" y="2589683"/>
            <a:ext cx="545049" cy="54809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A0ECAE6-356D-4221-A1D3-0EBBB332FD50}"/>
              </a:ext>
            </a:extLst>
          </p:cNvPr>
          <p:cNvSpPr/>
          <p:nvPr/>
        </p:nvSpPr>
        <p:spPr>
          <a:xfrm>
            <a:off x="763125" y="3902272"/>
            <a:ext cx="175108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Inaccurate </a:t>
            </a:r>
          </a:p>
          <a:p>
            <a:pPr algn="ctr"/>
            <a:r>
              <a:rPr lang="en-US" altLang="ko-KR" sz="2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inference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1E54829B-64FD-44B2-B93C-90DDD0988E9A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2514206" y="3282140"/>
            <a:ext cx="912485" cy="9740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194B37FF-4C3E-42B3-93B5-3BB29D298721}"/>
              </a:ext>
            </a:extLst>
          </p:cNvPr>
          <p:cNvSpPr/>
          <p:nvPr/>
        </p:nvSpPr>
        <p:spPr>
          <a:xfrm>
            <a:off x="3468543" y="2724242"/>
            <a:ext cx="109998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false </a:t>
            </a:r>
          </a:p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submits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36F64C2-11B0-4AB3-BB42-C033423B2454}"/>
              </a:ext>
            </a:extLst>
          </p:cNvPr>
          <p:cNvCxnSpPr>
            <a:cxnSpLocks/>
          </p:cNvCxnSpPr>
          <p:nvPr/>
        </p:nvCxnSpPr>
        <p:spPr>
          <a:xfrm>
            <a:off x="2514206" y="4256215"/>
            <a:ext cx="912485" cy="9740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7819775-920F-4746-8893-F1FD1E6710B9}"/>
              </a:ext>
            </a:extLst>
          </p:cNvPr>
          <p:cNvSpPr/>
          <p:nvPr/>
        </p:nvSpPr>
        <p:spPr>
          <a:xfrm>
            <a:off x="3471749" y="4907124"/>
            <a:ext cx="109356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false </a:t>
            </a:r>
          </a:p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revokes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9A1C553-2FC5-47B4-BD33-50D705AD0770}"/>
              </a:ext>
            </a:extLst>
          </p:cNvPr>
          <p:cNvSpPr/>
          <p:nvPr/>
        </p:nvSpPr>
        <p:spPr>
          <a:xfrm>
            <a:off x="5247436" y="2724242"/>
            <a:ext cx="22653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Mistakenly</a:t>
            </a:r>
          </a:p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Accept a slow I/O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DD93ABF-8C6A-4D54-955D-B891E3557E84}"/>
              </a:ext>
            </a:extLst>
          </p:cNvPr>
          <p:cNvSpPr/>
          <p:nvPr/>
        </p:nvSpPr>
        <p:spPr>
          <a:xfrm>
            <a:off x="4696209" y="2816895"/>
            <a:ext cx="5629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==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7BE6AD9-EBD6-46A4-B53C-ABD0E16E6D66}"/>
              </a:ext>
            </a:extLst>
          </p:cNvPr>
          <p:cNvSpPr/>
          <p:nvPr/>
        </p:nvSpPr>
        <p:spPr>
          <a:xfrm>
            <a:off x="5256255" y="4906853"/>
            <a:ext cx="22477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Mistakenly</a:t>
            </a:r>
          </a:p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Revoke a fast I/O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8AEF30A-2264-4259-99E7-C1AA3D2E7DA1}"/>
              </a:ext>
            </a:extLst>
          </p:cNvPr>
          <p:cNvSpPr/>
          <p:nvPr/>
        </p:nvSpPr>
        <p:spPr>
          <a:xfrm>
            <a:off x="4696209" y="4999506"/>
            <a:ext cx="5629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==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25CBB91-BF6D-431D-AF4B-2146DE13D81D}"/>
              </a:ext>
            </a:extLst>
          </p:cNvPr>
          <p:cNvSpPr/>
          <p:nvPr/>
        </p:nvSpPr>
        <p:spPr>
          <a:xfrm>
            <a:off x="7865789" y="2816895"/>
            <a:ext cx="5629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==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9982AEC-18EA-47D9-8EB9-90F4D57BDCEC}"/>
              </a:ext>
            </a:extLst>
          </p:cNvPr>
          <p:cNvSpPr/>
          <p:nvPr/>
        </p:nvSpPr>
        <p:spPr>
          <a:xfrm>
            <a:off x="7865789" y="4999506"/>
            <a:ext cx="5629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==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D7EB7DB-2684-4B28-B957-00C917BFA15B}"/>
              </a:ext>
            </a:extLst>
          </p:cNvPr>
          <p:cNvSpPr/>
          <p:nvPr/>
        </p:nvSpPr>
        <p:spPr>
          <a:xfrm>
            <a:off x="8817578" y="2724242"/>
            <a:ext cx="16914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Costs up to </a:t>
            </a:r>
          </a:p>
          <a:p>
            <a:pPr algn="ctr"/>
            <a:r>
              <a:rPr lang="en-US" altLang="ko-KR" b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milliseconds!</a:t>
            </a:r>
            <a:endParaRPr lang="ko-KR" altLang="en-US">
              <a:solidFill>
                <a:srgbClr val="FF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8F79A10-8E79-4952-B0F7-970982BCD049}"/>
              </a:ext>
            </a:extLst>
          </p:cNvPr>
          <p:cNvSpPr/>
          <p:nvPr/>
        </p:nvSpPr>
        <p:spPr>
          <a:xfrm>
            <a:off x="8707418" y="4906852"/>
            <a:ext cx="17972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Costs </a:t>
            </a:r>
            <a:r>
              <a:rPr lang="el-GR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s-level</a:t>
            </a:r>
          </a:p>
          <a:p>
            <a:pPr algn="ctr"/>
            <a:r>
              <a:rPr lang="en-US" altLang="ko-KR" b="1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Failover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232B53F-79A7-457B-AEC3-C63E7FEBFF45}"/>
              </a:ext>
            </a:extLst>
          </p:cNvPr>
          <p:cNvSpPr/>
          <p:nvPr/>
        </p:nvSpPr>
        <p:spPr>
          <a:xfrm>
            <a:off x="4403248" y="3780624"/>
            <a:ext cx="2338106" cy="646331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Biased </a:t>
            </a:r>
          </a:p>
          <a:p>
            <a:pPr algn="ctr"/>
            <a:r>
              <a:rPr lang="en-US" altLang="ko-KR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training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0075ED3-D32C-4EE3-AE80-4DA3CFBB8108}"/>
              </a:ext>
            </a:extLst>
          </p:cNvPr>
          <p:cNvSpPr txBox="1"/>
          <p:nvPr/>
        </p:nvSpPr>
        <p:spPr>
          <a:xfrm>
            <a:off x="776720" y="1092164"/>
            <a:ext cx="97896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Wrong inference penalty is small for false revokes but high for false submits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solidFill>
                  <a:srgbClr val="4D515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 customized loss function: </a:t>
            </a:r>
            <a:r>
              <a:rPr lang="en-US" altLang="ko-KR" i="1">
                <a:solidFill>
                  <a:srgbClr val="4D515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biased training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solidFill>
                  <a:srgbClr val="4D515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Reduce false submits by allowing more false revokes</a:t>
            </a:r>
            <a:endParaRPr kumimoji="1" lang="en-US" altLang="ko-KR" i="1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</p:txBody>
      </p:sp>
      <p:pic>
        <p:nvPicPr>
          <p:cNvPr id="1026" name="Picture 2" descr="Neural - Free computer icons">
            <a:extLst>
              <a:ext uri="{FF2B5EF4-FFF2-40B4-BE49-F238E27FC236}">
                <a16:creationId xmlns:a16="http://schemas.microsoft.com/office/drawing/2014/main" id="{19427FB6-A4AB-4F71-8047-992BF9EFB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081" y="3633601"/>
            <a:ext cx="976557" cy="976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C7D2802-4AE4-4AC5-B8A1-947DC6072172}"/>
              </a:ext>
            </a:extLst>
          </p:cNvPr>
          <p:cNvCxnSpPr>
            <a:cxnSpLocks/>
            <a:stCxn id="1026" idx="3"/>
          </p:cNvCxnSpPr>
          <p:nvPr/>
        </p:nvCxnSpPr>
        <p:spPr>
          <a:xfrm flipV="1">
            <a:off x="7846638" y="3399786"/>
            <a:ext cx="2338106" cy="72209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401FE5B-0118-4A59-AF70-430EFD0ED001}"/>
              </a:ext>
            </a:extLst>
          </p:cNvPr>
          <p:cNvCxnSpPr>
            <a:cxnSpLocks/>
            <a:stCxn id="1026" idx="3"/>
          </p:cNvCxnSpPr>
          <p:nvPr/>
        </p:nvCxnSpPr>
        <p:spPr>
          <a:xfrm>
            <a:off x="7846638" y="4121880"/>
            <a:ext cx="2338106" cy="813541"/>
          </a:xfrm>
          <a:prstGeom prst="straightConnector1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274C749-790C-43FF-838E-286AF335E9AC}"/>
              </a:ext>
            </a:extLst>
          </p:cNvPr>
          <p:cNvSpPr/>
          <p:nvPr/>
        </p:nvSpPr>
        <p:spPr>
          <a:xfrm rot="20578547">
            <a:off x="7961257" y="3485184"/>
            <a:ext cx="18551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More </a:t>
            </a:r>
            <a:r>
              <a:rPr lang="en-US" altLang="ko-KR" sz="14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penalty weight</a:t>
            </a:r>
            <a:endParaRPr lang="ko-KR" altLang="en-US" sz="140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FC351EE-FB71-4341-84FC-77ADB1A332BA}"/>
              </a:ext>
            </a:extLst>
          </p:cNvPr>
          <p:cNvSpPr/>
          <p:nvPr/>
        </p:nvSpPr>
        <p:spPr>
          <a:xfrm rot="1153287">
            <a:off x="8207875" y="4244180"/>
            <a:ext cx="17942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Less </a:t>
            </a:r>
            <a:r>
              <a:rPr lang="en-US" altLang="ko-KR" sz="140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penalty weight</a:t>
            </a:r>
            <a:endParaRPr lang="ko-KR" altLang="en-US" sz="140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890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5" grpId="0"/>
      <p:bldP spid="4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31</a:t>
            </a:fld>
            <a:endParaRPr kumimoji="1"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2ECD279-7FD3-4211-8AAA-15B6FAD491C4}"/>
              </a:ext>
            </a:extLst>
          </p:cNvPr>
          <p:cNvSpPr/>
          <p:nvPr/>
        </p:nvSpPr>
        <p:spPr>
          <a:xfrm>
            <a:off x="972409" y="197458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AutoNum type="arabicParenR"/>
            </a:pPr>
            <a:r>
              <a:rPr lang="en" altLang="ko-Kore-KR" sz="2400" b="1"/>
              <a:t>Training Data Collection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Labeling (with Inflection Point)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Light Nerual N</a:t>
            </a:r>
            <a:r>
              <a:rPr lang="en-US" altLang="ko-Kore-KR" sz="2400" b="1"/>
              <a:t>e</a:t>
            </a:r>
            <a:r>
              <a:rPr lang="en" altLang="ko-Kore-KR" sz="2400" b="1"/>
              <a:t>twork Model</a:t>
            </a:r>
            <a:endParaRPr lang="en" altLang="ko-Kore-KR" sz="2400" b="1" dirty="0"/>
          </a:p>
          <a:p>
            <a:pPr marL="457200" indent="-457200">
              <a:buAutoNum type="arabicParenR"/>
            </a:pPr>
            <a:endParaRPr lang="en" altLang="ko-Kore-KR" sz="2400" b="1" dirty="0"/>
          </a:p>
          <a:p>
            <a:pPr marL="457200" indent="-457200">
              <a:buAutoNum type="arabicParenR"/>
            </a:pPr>
            <a:r>
              <a:rPr lang="en" altLang="ko-Kore-KR" sz="2400" b="1"/>
              <a:t>Improving Accuracy</a:t>
            </a:r>
          </a:p>
          <a:p>
            <a:pPr marL="457200" indent="-457200">
              <a:buAutoNum type="arabicParenR"/>
            </a:pPr>
            <a:endParaRPr lang="en" altLang="en-US" sz="2400" b="1"/>
          </a:p>
          <a:p>
            <a:pPr marL="457200" indent="-457200">
              <a:buAutoNum type="arabicParenR"/>
            </a:pPr>
            <a:r>
              <a:rPr lang="en" altLang="en-US" sz="2400" b="1">
                <a:solidFill>
                  <a:srgbClr val="C00000"/>
                </a:solidFill>
              </a:rPr>
              <a:t>Improving Inference Time</a:t>
            </a:r>
            <a:endParaRPr lang="ko-Kore-KR" altLang="en-US" sz="2400" b="1" dirty="0">
              <a:solidFill>
                <a:srgbClr val="C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912EA60-E9AD-4A7B-A01C-D2BA93A0CEA1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Design Solutions</a:t>
            </a:r>
            <a:endParaRPr lang="en-US" altLang="ko-KR" sz="2800" b="1" dirty="0">
              <a:solidFill>
                <a:srgbClr val="083486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428319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</a:t>
            </a:r>
            <a:r>
              <a:rPr kumimoji="1" lang="en-US" altLang="ko-KR"/>
              <a:t>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32</a:t>
            </a:fld>
            <a:endParaRPr kumimoji="1" lang="ko-KR" altLang="en-US"/>
          </a:p>
        </p:txBody>
      </p:sp>
      <p:sp>
        <p:nvSpPr>
          <p:cNvPr id="61" name="슬라이드 번호 개체 틀 15">
            <a:extLst>
              <a:ext uri="{FF2B5EF4-FFF2-40B4-BE49-F238E27FC236}">
                <a16:creationId xmlns:a16="http://schemas.microsoft.com/office/drawing/2014/main" id="{E070981D-B5F3-48A8-A104-1493B6625309}"/>
              </a:ext>
            </a:extLst>
          </p:cNvPr>
          <p:cNvSpPr txBox="1">
            <a:spLocks/>
          </p:cNvSpPr>
          <p:nvPr/>
        </p:nvSpPr>
        <p:spPr>
          <a:xfrm>
            <a:off x="9441570" y="6560211"/>
            <a:ext cx="2743200" cy="2958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B07E9C-B188-D646-AA46-64DB2324B3BF}" type="slidenum">
              <a:rPr kumimoji="1" lang="ko-KR" altLang="en-US" smtClean="0"/>
              <a:pPr/>
              <a:t>32</a:t>
            </a:fld>
            <a:endParaRPr kumimoji="1"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90BB5EE-271C-415A-B461-D965EC59F93A}"/>
              </a:ext>
            </a:extLst>
          </p:cNvPr>
          <p:cNvSpPr/>
          <p:nvPr/>
        </p:nvSpPr>
        <p:spPr>
          <a:xfrm>
            <a:off x="402771" y="674170"/>
            <a:ext cx="113864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5) Improving Inference Time</a:t>
            </a:r>
            <a:endParaRPr lang="en-US" altLang="ko-KR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9AC233-99C0-4ADB-86B5-4FF89A641541}"/>
              </a:ext>
            </a:extLst>
          </p:cNvPr>
          <p:cNvSpPr/>
          <p:nvPr/>
        </p:nvSpPr>
        <p:spPr>
          <a:xfrm>
            <a:off x="642327" y="1615917"/>
            <a:ext cx="56291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 sz="2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Quantization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5DB1266-3B68-40D2-851B-49719108458E}"/>
              </a:ext>
            </a:extLst>
          </p:cNvPr>
          <p:cNvSpPr/>
          <p:nvPr/>
        </p:nvSpPr>
        <p:spPr>
          <a:xfrm>
            <a:off x="642327" y="3717439"/>
            <a:ext cx="24689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ko-KR" sz="2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Co-processors</a:t>
            </a:r>
            <a:endParaRPr lang="en-US" altLang="ko-KR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FAD9477-2E01-478A-9761-254ED0B6FEBF}"/>
              </a:ext>
            </a:extLst>
          </p:cNvPr>
          <p:cNvSpPr/>
          <p:nvPr/>
        </p:nvSpPr>
        <p:spPr>
          <a:xfrm>
            <a:off x="1505481" y="2269406"/>
            <a:ext cx="7330084" cy="10179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Storage functionalities are striping and partitioning using mod operations over integers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Floting point calculations are expensive and hard to manage inside the 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Adopt DNN quantization by maintaining precision of three decimal points</a:t>
            </a:r>
            <a:endParaRPr lang="ko-KR" altLang="en-US" sz="140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9561885-387E-43A9-B1FD-0B8FB581C63E}"/>
              </a:ext>
            </a:extLst>
          </p:cNvPr>
          <p:cNvSpPr/>
          <p:nvPr/>
        </p:nvSpPr>
        <p:spPr>
          <a:xfrm>
            <a:off x="1505481" y="4414436"/>
            <a:ext cx="7427161" cy="6947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Utilize one additional CPU core (if available)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reduce the inference time from 6 to 4</a:t>
            </a:r>
            <a:r>
              <a:rPr lang="el-GR" altLang="ko-KR" sz="1400">
                <a:solidFill>
                  <a:srgbClr val="4D515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</a:t>
            </a:r>
            <a:r>
              <a:rPr lang="en-US" altLang="ko-KR" sz="1400">
                <a:solidFill>
                  <a:srgbClr val="4D515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 with 2-threaded optimized matrix multiplication</a:t>
            </a:r>
            <a:endParaRPr lang="ko-KR" altLang="en-US" sz="140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7721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4. LinnOS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33</a:t>
            </a:fld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9200782-AA2A-40C8-A3CC-2D5B8F1F5A7C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Summary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ADC3AF9-49FA-4758-91FE-E7D717E83C04}"/>
              </a:ext>
            </a:extLst>
          </p:cNvPr>
          <p:cNvSpPr/>
          <p:nvPr/>
        </p:nvSpPr>
        <p:spPr>
          <a:xfrm>
            <a:off x="5409277" y="2930215"/>
            <a:ext cx="1426777" cy="1426777"/>
          </a:xfrm>
          <a:prstGeom prst="ellipse">
            <a:avLst/>
          </a:prstGeom>
          <a:solidFill>
            <a:srgbClr val="FF0000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Linn</a:t>
            </a:r>
          </a:p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OS</a:t>
            </a:r>
            <a:endParaRPr lang="ko-KR" altLang="en-US" sz="2200" b="1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66B021E-9AAC-4218-9F7C-02BB89E8398C}"/>
              </a:ext>
            </a:extLst>
          </p:cNvPr>
          <p:cNvSpPr/>
          <p:nvPr/>
        </p:nvSpPr>
        <p:spPr>
          <a:xfrm>
            <a:off x="2144699" y="1654706"/>
            <a:ext cx="2341667" cy="892551"/>
          </a:xfrm>
          <a:prstGeom prst="roundRect">
            <a:avLst/>
          </a:prstGeom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</a:t>
            </a:r>
          </a:p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E7903890-3509-4C9F-B4DC-5FBCCF3B13A5}"/>
              </a:ext>
            </a:extLst>
          </p:cNvPr>
          <p:cNvSpPr/>
          <p:nvPr/>
        </p:nvSpPr>
        <p:spPr>
          <a:xfrm>
            <a:off x="7795956" y="1654706"/>
            <a:ext cx="2341667" cy="892551"/>
          </a:xfrm>
          <a:prstGeom prst="roundRect">
            <a:avLst/>
          </a:prstGeom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Output</a:t>
            </a:r>
          </a:p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labeling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EC938CE2-B536-4F43-8EA6-4DB578B06046}"/>
              </a:ext>
            </a:extLst>
          </p:cNvPr>
          <p:cNvSpPr/>
          <p:nvPr/>
        </p:nvSpPr>
        <p:spPr>
          <a:xfrm>
            <a:off x="4575679" y="5181677"/>
            <a:ext cx="3051110" cy="892551"/>
          </a:xfrm>
          <a:prstGeom prst="roundRect">
            <a:avLst/>
          </a:prstGeom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Handling</a:t>
            </a:r>
          </a:p>
          <a:p>
            <a:pPr algn="ctr"/>
            <a:r>
              <a:rPr lang="en-US" altLang="ko-KR" sz="22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inaccuracy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FD0B18D-8E71-47D5-B262-D0BC6718A036}"/>
              </a:ext>
            </a:extLst>
          </p:cNvPr>
          <p:cNvCxnSpPr>
            <a:cxnSpLocks/>
          </p:cNvCxnSpPr>
          <p:nvPr/>
        </p:nvCxnSpPr>
        <p:spPr>
          <a:xfrm>
            <a:off x="4448469" y="2491079"/>
            <a:ext cx="1043718" cy="7659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17B8D99A-B1D1-4BD5-9F70-46ED69E6EA42}"/>
              </a:ext>
            </a:extLst>
          </p:cNvPr>
          <p:cNvCxnSpPr>
            <a:cxnSpLocks/>
          </p:cNvCxnSpPr>
          <p:nvPr/>
        </p:nvCxnSpPr>
        <p:spPr>
          <a:xfrm flipV="1">
            <a:off x="6778904" y="2508657"/>
            <a:ext cx="1043718" cy="7659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40DFFACE-1CD8-4081-BCA3-D6CB648ACB55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6101234" y="4394365"/>
            <a:ext cx="0" cy="7873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78798D1-5DCF-429D-BEF3-6C67A3EFFD7C}"/>
              </a:ext>
            </a:extLst>
          </p:cNvPr>
          <p:cNvSpPr txBox="1"/>
          <p:nvPr/>
        </p:nvSpPr>
        <p:spPr>
          <a:xfrm>
            <a:off x="510952" y="2635241"/>
            <a:ext cx="3937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Current queue 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Queue lengths and latencies of history I/Os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F2B644F-677C-45A5-BDE3-840E28CE2840}"/>
              </a:ext>
            </a:extLst>
          </p:cNvPr>
          <p:cNvSpPr txBox="1"/>
          <p:nvPr/>
        </p:nvSpPr>
        <p:spPr>
          <a:xfrm>
            <a:off x="7984773" y="2626775"/>
            <a:ext cx="393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 classification (fast/slow)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Inflection point Algorithm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F765DE8-2C15-4CFD-BBEB-99490F3B9724}"/>
              </a:ext>
            </a:extLst>
          </p:cNvPr>
          <p:cNvSpPr txBox="1"/>
          <p:nvPr/>
        </p:nvSpPr>
        <p:spPr>
          <a:xfrm>
            <a:off x="7795956" y="5168128"/>
            <a:ext cx="3937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Biased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Different Penalty weights </a:t>
            </a:r>
          </a:p>
          <a:p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for false submit/revoke</a:t>
            </a:r>
          </a:p>
        </p:txBody>
      </p:sp>
      <p:pic>
        <p:nvPicPr>
          <p:cNvPr id="2052" name="Picture 4" descr="Thumbs Up Happy Smiley Emoticon Clipart | i2Clipart - Royalty Free Public  Domain Clipart">
            <a:extLst>
              <a:ext uri="{FF2B5EF4-FFF2-40B4-BE49-F238E27FC236}">
                <a16:creationId xmlns:a16="http://schemas.microsoft.com/office/drawing/2014/main" id="{49E163E0-69DD-4B1D-941A-5C5DD91C4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350" y="1947789"/>
            <a:ext cx="853299" cy="81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73883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5</a:t>
            </a:r>
            <a:r>
              <a:rPr kumimoji="1" lang="en-US" altLang="ko-KR"/>
              <a:t>. </a:t>
            </a:r>
            <a:r>
              <a:rPr kumimoji="1" lang="en-US" altLang="ko-KR" dirty="0"/>
              <a:t>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34</a:t>
            </a:fld>
            <a:endParaRPr kumimoji="1"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0353524-1853-4DD5-9BAC-2F8553DCBD07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Setup</a:t>
            </a:r>
            <a:endParaRPr lang="en-US" altLang="ko-KR" sz="2800" b="1" dirty="0">
              <a:solidFill>
                <a:srgbClr val="083486"/>
              </a:solidFill>
            </a:endParaRPr>
          </a:p>
          <a:p>
            <a:pPr lvl="1"/>
            <a:r>
              <a:rPr lang="en-US" altLang="ko-KR" sz="2400" dirty="0"/>
              <a:t>1</a:t>
            </a:r>
            <a:r>
              <a:rPr lang="en-US" altLang="ko-KR" sz="2400"/>
              <a:t>) workload</a:t>
            </a:r>
            <a:r>
              <a:rPr lang="en-US" altLang="ko-KR" sz="2400" dirty="0"/>
              <a:t>	</a:t>
            </a:r>
            <a:r>
              <a:rPr lang="en-US" altLang="ko-KR" sz="2400"/>
              <a:t>	   2) devices       	           3) The experiments</a:t>
            </a:r>
            <a:endParaRPr lang="en-US" altLang="ko-KR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B3D56C-FB72-4CCE-904C-D92B4BF5A339}"/>
              </a:ext>
            </a:extLst>
          </p:cNvPr>
          <p:cNvSpPr txBox="1"/>
          <p:nvPr/>
        </p:nvSpPr>
        <p:spPr>
          <a:xfrm>
            <a:off x="566650" y="1566722"/>
            <a:ext cx="31848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/>
              <a:t>real production SSD-level traces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Microsoft Azure server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Bing Index server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Bing Select server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Cosmos server </a:t>
            </a:r>
            <a:endParaRPr kumimoji="1" lang="ko-Kore-KR" altLang="en-US" sz="16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B3F221-EFF4-400A-97B9-9287B41095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715"/>
          <a:stretch/>
        </p:blipFill>
        <p:spPr>
          <a:xfrm>
            <a:off x="4724398" y="1848679"/>
            <a:ext cx="2435754" cy="102158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9D06B4A-3558-42F9-84E4-D576505D2F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285"/>
          <a:stretch/>
        </p:blipFill>
        <p:spPr>
          <a:xfrm>
            <a:off x="4545959" y="4163379"/>
            <a:ext cx="3064402" cy="102158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EE1495A-385D-4DA5-80AD-C9E8492805C5}"/>
              </a:ext>
            </a:extLst>
          </p:cNvPr>
          <p:cNvSpPr/>
          <p:nvPr/>
        </p:nvSpPr>
        <p:spPr>
          <a:xfrm>
            <a:off x="4314117" y="1585139"/>
            <a:ext cx="32976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sz="1600"/>
              <a:t>3 Samsung SM951 M.2 NVMe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33062C-ECD4-438D-B837-C9D1D26711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478" y="3235197"/>
            <a:ext cx="2124181" cy="223702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77C4018-2E93-4C77-BE77-C269FD261A75}"/>
              </a:ext>
            </a:extLst>
          </p:cNvPr>
          <p:cNvSpPr/>
          <p:nvPr/>
        </p:nvSpPr>
        <p:spPr>
          <a:xfrm>
            <a:off x="4274191" y="3133800"/>
            <a:ext cx="333617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sz="1600"/>
              <a:t>Intel P4600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Samsung PM1725a NVMe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WD ultrastar DC SN200 NVMe</a:t>
            </a:r>
          </a:p>
          <a:p>
            <a:r>
              <a:rPr kumimoji="1" lang="en-US" altLang="ko-KR" sz="1600"/>
              <a:t>    enterprise-level SSDs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8174363-7B80-4749-B228-AFF872BBE483}"/>
              </a:ext>
            </a:extLst>
          </p:cNvPr>
          <p:cNvSpPr/>
          <p:nvPr/>
        </p:nvSpPr>
        <p:spPr>
          <a:xfrm>
            <a:off x="4314117" y="5516486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sz="1600"/>
              <a:t>I8 CPU core (36-thread)</a:t>
            </a:r>
          </a:p>
          <a:p>
            <a:pPr marL="285750" indent="-285750">
              <a:buFontTx/>
              <a:buChar char="-"/>
            </a:pPr>
            <a:r>
              <a:rPr lang="en-US" altLang="ko-KR" sz="1600"/>
              <a:t>128GB DRAM</a:t>
            </a:r>
          </a:p>
          <a:p>
            <a:pPr marL="285750" indent="-285750">
              <a:buFontTx/>
              <a:buChar char="-"/>
            </a:pPr>
            <a:r>
              <a:rPr lang="en-US" altLang="ko-KR" sz="1600"/>
              <a:t>+ 6 SSDs for accuracy evaluation</a:t>
            </a:r>
            <a:endParaRPr lang="ko-KR" altLang="en-US" sz="1600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40BB264-0800-4C57-A8FB-BC9D0036D41D}"/>
              </a:ext>
            </a:extLst>
          </p:cNvPr>
          <p:cNvGrpSpPr/>
          <p:nvPr/>
        </p:nvGrpSpPr>
        <p:grpSpPr>
          <a:xfrm>
            <a:off x="8596687" y="3896367"/>
            <a:ext cx="2209023" cy="2573756"/>
            <a:chOff x="8678051" y="3662394"/>
            <a:chExt cx="2299805" cy="2679527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12309BAE-5511-4A9B-92FB-D184523A5E16}"/>
                </a:ext>
              </a:extLst>
            </p:cNvPr>
            <p:cNvGrpSpPr/>
            <p:nvPr/>
          </p:nvGrpSpPr>
          <p:grpSpPr>
            <a:xfrm>
              <a:off x="8977068" y="3662394"/>
              <a:ext cx="2000788" cy="2679527"/>
              <a:chOff x="8457662" y="3024714"/>
              <a:chExt cx="2348048" cy="3144590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6D18EAC6-0E32-42B2-879E-8651922C70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57662" y="5029381"/>
                <a:ext cx="2348048" cy="1139923"/>
              </a:xfrm>
              <a:prstGeom prst="rect">
                <a:avLst/>
              </a:prstGeom>
            </p:spPr>
          </p:pic>
          <p:pic>
            <p:nvPicPr>
              <p:cNvPr id="17" name="그래픽 16" descr="콜 센터">
                <a:extLst>
                  <a:ext uri="{FF2B5EF4-FFF2-40B4-BE49-F238E27FC236}">
                    <a16:creationId xmlns:a16="http://schemas.microsoft.com/office/drawing/2014/main" id="{7BA0B2E6-FC81-4670-8D0F-874B96FC52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309719" y="3247300"/>
                <a:ext cx="673313" cy="673313"/>
              </a:xfrm>
              <a:prstGeom prst="rect">
                <a:avLst/>
              </a:prstGeom>
            </p:spPr>
          </p:pic>
          <p:cxnSp>
            <p:nvCxnSpPr>
              <p:cNvPr id="22" name="직선 화살표 연결선 21">
                <a:extLst>
                  <a:ext uri="{FF2B5EF4-FFF2-40B4-BE49-F238E27FC236}">
                    <a16:creationId xmlns:a16="http://schemas.microsoft.com/office/drawing/2014/main" id="{879F6329-81E6-4E04-B860-EFAAAD5DB601}"/>
                  </a:ext>
                </a:extLst>
              </p:cNvPr>
              <p:cNvCxnSpPr>
                <a:stCxn id="17" idx="2"/>
              </p:cNvCxnSpPr>
              <p:nvPr/>
            </p:nvCxnSpPr>
            <p:spPr>
              <a:xfrm flipH="1">
                <a:off x="8753475" y="3920613"/>
                <a:ext cx="892901" cy="97400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>
                <a:extLst>
                  <a:ext uri="{FF2B5EF4-FFF2-40B4-BE49-F238E27FC236}">
                    <a16:creationId xmlns:a16="http://schemas.microsoft.com/office/drawing/2014/main" id="{EC1EA07E-CB82-4CAC-BCA2-2337C51913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49377" y="3933436"/>
                <a:ext cx="892901" cy="97400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>
                <a:extLst>
                  <a:ext uri="{FF2B5EF4-FFF2-40B4-BE49-F238E27FC236}">
                    <a16:creationId xmlns:a16="http://schemas.microsoft.com/office/drawing/2014/main" id="{23B68B4C-5843-4A2E-9FCA-27D54505ED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46375" y="3920613"/>
                <a:ext cx="0" cy="1148056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50A30E44-09CD-406C-9D83-18229BA32E22}"/>
                  </a:ext>
                </a:extLst>
              </p:cNvPr>
              <p:cNvSpPr/>
              <p:nvPr/>
            </p:nvSpPr>
            <p:spPr>
              <a:xfrm>
                <a:off x="8978500" y="4290331"/>
                <a:ext cx="133575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kumimoji="1" lang="en-US" altLang="ko-KR" sz="1400"/>
                  <a:t>r/w workloads</a:t>
                </a:r>
                <a:endParaRPr lang="ko-KR" altLang="en-US" sz="1400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309A5466-DC50-4414-B215-1BFF33323208}"/>
                  </a:ext>
                </a:extLst>
              </p:cNvPr>
              <p:cNvSpPr/>
              <p:nvPr/>
            </p:nvSpPr>
            <p:spPr>
              <a:xfrm>
                <a:off x="9406362" y="3024714"/>
                <a:ext cx="486030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kumimoji="1" lang="en-US" altLang="ko-KR" sz="1200" b="1"/>
                  <a:t>App</a:t>
                </a:r>
                <a:endParaRPr lang="ko-KR" altLang="en-US" sz="1200" b="1"/>
              </a:p>
            </p:txBody>
          </p:sp>
        </p:grp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52BE8EFC-EF33-4765-9D8D-B29D847ED9F4}"/>
                </a:ext>
              </a:extLst>
            </p:cNvPr>
            <p:cNvSpPr/>
            <p:nvPr/>
          </p:nvSpPr>
          <p:spPr>
            <a:xfrm>
              <a:off x="8678051" y="5922090"/>
              <a:ext cx="519694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ko-KR" sz="800" b="1"/>
                <a:t>SM951</a:t>
              </a:r>
              <a:endParaRPr lang="ko-KR" altLang="en-US" sz="800" b="1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3C4DE49E-643D-4846-AE59-D9DC27A712E7}"/>
                </a:ext>
              </a:extLst>
            </p:cNvPr>
            <p:cNvSpPr/>
            <p:nvPr/>
          </p:nvSpPr>
          <p:spPr>
            <a:xfrm>
              <a:off x="9475196" y="5922090"/>
              <a:ext cx="519694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ko-KR" sz="800" b="1"/>
                <a:t>SM951</a:t>
              </a:r>
              <a:endParaRPr lang="ko-KR" altLang="en-US" sz="800" b="1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E8B32CF-8024-4DA4-B5B9-80861BC03068}"/>
                </a:ext>
              </a:extLst>
            </p:cNvPr>
            <p:cNvSpPr/>
            <p:nvPr/>
          </p:nvSpPr>
          <p:spPr>
            <a:xfrm>
              <a:off x="10285153" y="5922090"/>
              <a:ext cx="519694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ko-KR" sz="800" b="1"/>
                <a:t>SM951</a:t>
              </a:r>
              <a:endParaRPr lang="ko-KR" altLang="en-US" sz="800" b="1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1963DF9-ED8F-4D7F-8D4A-9220C18C5EB7}"/>
              </a:ext>
            </a:extLst>
          </p:cNvPr>
          <p:cNvSpPr txBox="1"/>
          <p:nvPr/>
        </p:nvSpPr>
        <p:spPr>
          <a:xfrm>
            <a:off x="8286450" y="1566722"/>
            <a:ext cx="274786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/>
              <a:t>Methods compared: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Baseline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Cloning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Hedging at p95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Hedging at IP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Simple heuristic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Advanced heuristic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LinnOS without hedging</a:t>
            </a:r>
          </a:p>
          <a:p>
            <a:pPr marL="285750" indent="-285750">
              <a:buFontTx/>
              <a:buChar char="-"/>
            </a:pPr>
            <a:r>
              <a:rPr kumimoji="1" lang="en-US" altLang="ko-KR" sz="1600"/>
              <a:t>LinnOS</a:t>
            </a:r>
            <a:endParaRPr kumimoji="1" lang="ko-Kore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604975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5</a:t>
            </a:r>
            <a:r>
              <a:rPr kumimoji="1" lang="en-US" altLang="ko-KR"/>
              <a:t>. </a:t>
            </a:r>
            <a:r>
              <a:rPr kumimoji="1" lang="en-US" altLang="ko-KR" dirty="0"/>
              <a:t>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35</a:t>
            </a:fld>
            <a:endParaRPr kumimoji="1"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C66878-2BB5-4BEA-AD58-7485F67A0BA5}"/>
              </a:ext>
            </a:extLst>
          </p:cNvPr>
          <p:cNvSpPr txBox="1"/>
          <p:nvPr/>
        </p:nvSpPr>
        <p:spPr>
          <a:xfrm>
            <a:off x="279918" y="793102"/>
            <a:ext cx="3595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kumimoji="1" lang="en-US" altLang="ko-KR" b="1"/>
              <a:t>Inflection Point (IP) Stability</a:t>
            </a:r>
            <a:endParaRPr kumimoji="1" lang="ko-Kore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34724DB-B46E-4603-BE8D-DC05BEB43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40" y="2163247"/>
            <a:ext cx="6354756" cy="28998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145B0CF-7968-4843-9301-81F8E3B7B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2849" y="2163247"/>
            <a:ext cx="3283387" cy="307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2005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5</a:t>
            </a:r>
            <a:r>
              <a:rPr kumimoji="1" lang="en-US" altLang="ko-KR"/>
              <a:t>. </a:t>
            </a:r>
            <a:r>
              <a:rPr kumimoji="1" lang="en-US" altLang="ko-KR" dirty="0"/>
              <a:t>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36</a:t>
            </a:fld>
            <a:endParaRPr kumimoji="1"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C66878-2BB5-4BEA-AD58-7485F67A0BA5}"/>
              </a:ext>
            </a:extLst>
          </p:cNvPr>
          <p:cNvSpPr txBox="1"/>
          <p:nvPr/>
        </p:nvSpPr>
        <p:spPr>
          <a:xfrm>
            <a:off x="279918" y="793102"/>
            <a:ext cx="4641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kumimoji="1" lang="en-US" altLang="ko-KR" b="1"/>
              <a:t>reduces average latency by 9.6-79.6%</a:t>
            </a:r>
            <a:endParaRPr kumimoji="1" lang="ko-Kore-KR" altLang="en-US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9FBC8AB-638A-402F-B98E-0FD14D593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61" y="1484449"/>
            <a:ext cx="4363999" cy="4114967"/>
          </a:xfrm>
          <a:prstGeom prst="rect">
            <a:avLst/>
          </a:prstGeom>
        </p:spPr>
      </p:pic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1F93BBDD-3A6B-4EB3-BFC9-F69FE24C6167}"/>
              </a:ext>
            </a:extLst>
          </p:cNvPr>
          <p:cNvSpPr/>
          <p:nvPr/>
        </p:nvSpPr>
        <p:spPr>
          <a:xfrm>
            <a:off x="1132944" y="2256824"/>
            <a:ext cx="758562" cy="316795"/>
          </a:xfrm>
          <a:prstGeom prst="round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D2D2FD00-63C0-4D1A-A627-31C201E79C46}"/>
              </a:ext>
            </a:extLst>
          </p:cNvPr>
          <p:cNvSpPr/>
          <p:nvPr/>
        </p:nvSpPr>
        <p:spPr>
          <a:xfrm>
            <a:off x="3802843" y="1678498"/>
            <a:ext cx="1044021" cy="139601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82AAAC1D-1041-428A-9ACD-03A8E02A4A22}"/>
              </a:ext>
            </a:extLst>
          </p:cNvPr>
          <p:cNvSpPr/>
          <p:nvPr/>
        </p:nvSpPr>
        <p:spPr>
          <a:xfrm>
            <a:off x="1667054" y="2869265"/>
            <a:ext cx="147496" cy="209817"/>
          </a:xfrm>
          <a:prstGeom prst="round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BEFE039-4A52-4777-ADF1-4982952C90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845"/>
          <a:stretch/>
        </p:blipFill>
        <p:spPr>
          <a:xfrm>
            <a:off x="7280520" y="1162434"/>
            <a:ext cx="3244426" cy="530910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6B6F4AB-ABF4-47EE-B93E-CF153DAD896F}"/>
              </a:ext>
            </a:extLst>
          </p:cNvPr>
          <p:cNvSpPr txBox="1"/>
          <p:nvPr/>
        </p:nvSpPr>
        <p:spPr>
          <a:xfrm>
            <a:off x="7270942" y="793102"/>
            <a:ext cx="2943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kumimoji="1" lang="en-US" altLang="ko-KR" b="1"/>
              <a:t>Brings stable latencies</a:t>
            </a:r>
            <a:endParaRPr kumimoji="1" lang="ko-Kore-KR" altLang="en-US" b="1" dirty="0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C5E267A9-222D-4D28-AE79-6082FED896EF}"/>
              </a:ext>
            </a:extLst>
          </p:cNvPr>
          <p:cNvSpPr/>
          <p:nvPr/>
        </p:nvSpPr>
        <p:spPr>
          <a:xfrm>
            <a:off x="9663114" y="1304925"/>
            <a:ext cx="742950" cy="109234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8F5E47CE-84C9-4C55-91B2-101248C6026E}"/>
              </a:ext>
            </a:extLst>
          </p:cNvPr>
          <p:cNvSpPr/>
          <p:nvPr/>
        </p:nvSpPr>
        <p:spPr>
          <a:xfrm>
            <a:off x="9471170" y="3541932"/>
            <a:ext cx="934894" cy="275688"/>
          </a:xfrm>
          <a:prstGeom prst="round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9269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5</a:t>
            </a:r>
            <a:r>
              <a:rPr kumimoji="1" lang="en-US" altLang="ko-KR"/>
              <a:t>. </a:t>
            </a:r>
            <a:r>
              <a:rPr kumimoji="1" lang="en-US" altLang="ko-KR" dirty="0"/>
              <a:t>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37</a:t>
            </a:fld>
            <a:endParaRPr kumimoji="1"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C66878-2BB5-4BEA-AD58-7485F67A0BA5}"/>
              </a:ext>
            </a:extLst>
          </p:cNvPr>
          <p:cNvSpPr txBox="1"/>
          <p:nvPr/>
        </p:nvSpPr>
        <p:spPr>
          <a:xfrm>
            <a:off x="279917" y="793102"/>
            <a:ext cx="5534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kumimoji="1" lang="en-US" altLang="ko-KR" b="1"/>
              <a:t>high accuracy with low false submit/revoke</a:t>
            </a:r>
            <a:endParaRPr kumimoji="1" lang="ko-Kore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80613EE-C3B3-4FE6-96BB-CBAFBA2E6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337" y="1335639"/>
            <a:ext cx="4617488" cy="50179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33D1E3-9F65-448C-B13B-30BC3D273F5D}"/>
              </a:ext>
            </a:extLst>
          </p:cNvPr>
          <p:cNvSpPr txBox="1"/>
          <p:nvPr/>
        </p:nvSpPr>
        <p:spPr>
          <a:xfrm>
            <a:off x="6441177" y="793102"/>
            <a:ext cx="356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kumimoji="1" lang="en-US" altLang="ko-KR" b="1"/>
              <a:t>Works on public traces</a:t>
            </a:r>
            <a:endParaRPr kumimoji="1" lang="ko-Kore-KR" altLang="en-US" b="1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D1E3048-B48D-4343-A489-31E5D090B8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805"/>
          <a:stretch/>
        </p:blipFill>
        <p:spPr>
          <a:xfrm>
            <a:off x="6214760" y="1193891"/>
            <a:ext cx="5534797" cy="218417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03A6C05-D900-4CDA-B37E-3EE5129011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1178" y="4025517"/>
            <a:ext cx="4456470" cy="242507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09BE2EE-4ABA-4838-9B78-17140A1C6471}"/>
              </a:ext>
            </a:extLst>
          </p:cNvPr>
          <p:cNvSpPr txBox="1"/>
          <p:nvPr/>
        </p:nvSpPr>
        <p:spPr>
          <a:xfrm>
            <a:off x="6441177" y="3587483"/>
            <a:ext cx="356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kumimoji="1" lang="en-US" altLang="ko-KR" b="1"/>
              <a:t>Helps MongoDB and FS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79543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6</a:t>
            </a:r>
            <a:r>
              <a:rPr kumimoji="1" lang="en-US" altLang="ko-KR"/>
              <a:t>. </a:t>
            </a:r>
            <a:r>
              <a:rPr kumimoji="1" lang="en-US" altLang="ko-KR" dirty="0"/>
              <a:t>Conclusion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38</a:t>
            </a:fld>
            <a:endParaRPr kumimoji="1"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697DA5-B5B0-064C-91E2-FF17911A4665}"/>
              </a:ext>
            </a:extLst>
          </p:cNvPr>
          <p:cNvSpPr/>
          <p:nvPr/>
        </p:nvSpPr>
        <p:spPr>
          <a:xfrm>
            <a:off x="1139273" y="2105730"/>
            <a:ext cx="10165334" cy="2802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000" b="1"/>
              <a:t>Demonstrate that it is possible to incorporate machine learning into OS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ore-KR" sz="2000" b="1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000" b="1"/>
              <a:t>Outperforms many other popular methods</a:t>
            </a:r>
          </a:p>
          <a:p>
            <a:pPr>
              <a:lnSpc>
                <a:spcPct val="150000"/>
              </a:lnSpc>
            </a:pPr>
            <a:endParaRPr lang="en-US" altLang="ko-Kore-KR" sz="2000" b="1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000" b="1"/>
              <a:t>Successfully predict the speed of every I/O to flash storage</a:t>
            </a:r>
            <a:endParaRPr lang="en" altLang="ko-Kore-KR" sz="2000" b="1" dirty="0"/>
          </a:p>
          <a:p>
            <a:pPr>
              <a:lnSpc>
                <a:spcPct val="150000"/>
              </a:lnSpc>
            </a:pPr>
            <a:r>
              <a:rPr lang="en" altLang="ko-Kore-KR" sz="2000"/>
              <a:t>	</a:t>
            </a:r>
            <a:endParaRPr lang="en" altLang="ko-Kore-KR" sz="20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D41808-3E78-4EAE-9DDB-0CB41AF19284}"/>
              </a:ext>
            </a:extLst>
          </p:cNvPr>
          <p:cNvSpPr/>
          <p:nvPr/>
        </p:nvSpPr>
        <p:spPr>
          <a:xfrm>
            <a:off x="887392" y="1238250"/>
            <a:ext cx="10417215" cy="3822992"/>
          </a:xfrm>
          <a:prstGeom prst="rect">
            <a:avLst/>
          </a:prstGeom>
          <a:noFill/>
          <a:ln w="666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B92157F-2B65-4B64-ACE4-DC11D41126C6}"/>
              </a:ext>
            </a:extLst>
          </p:cNvPr>
          <p:cNvSpPr/>
          <p:nvPr/>
        </p:nvSpPr>
        <p:spPr>
          <a:xfrm>
            <a:off x="4546873" y="1351622"/>
            <a:ext cx="30982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u="sng">
                <a:solidFill>
                  <a:srgbClr val="C31E3C"/>
                </a:solidFill>
              </a:rPr>
              <a:t>LinnOS</a:t>
            </a:r>
            <a:endParaRPr lang="en" altLang="ko-Kore-KR" sz="2800" b="1" i="1" u="sng" dirty="0">
              <a:solidFill>
                <a:srgbClr val="C31E3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9466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0" y="2261506"/>
            <a:ext cx="12101079" cy="639243"/>
          </a:xfrm>
        </p:spPr>
        <p:txBody>
          <a:bodyPr anchor="t"/>
          <a:lstStyle/>
          <a:p>
            <a:r>
              <a:rPr kumimoji="1" lang="en-US" altLang="ko-KR" sz="3600"/>
              <a:t>LinnOS : Predictability on Unpredictable Flash Storage</a:t>
            </a:r>
            <a:br>
              <a:rPr kumimoji="1" lang="en-US" altLang="ko-KR" sz="3600"/>
            </a:br>
            <a:r>
              <a:rPr kumimoji="1" lang="en-US" altLang="ko-KR" sz="3600"/>
              <a:t>with a Light Neural Network</a:t>
            </a:r>
            <a:endParaRPr kumimoji="1"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/>
              <a:t>2021. 01. 26</a:t>
            </a:r>
            <a:endParaRPr kumimoji="1" lang="en-US" altLang="ko-KR" dirty="0"/>
          </a:p>
          <a:p>
            <a:r>
              <a:rPr kumimoji="1" lang="en-US" altLang="ko-KR" dirty="0"/>
              <a:t>Presentation by Han, </a:t>
            </a:r>
            <a:r>
              <a:rPr kumimoji="1" lang="en-US" altLang="ko-KR" dirty="0" err="1"/>
              <a:t>Yejin</a:t>
            </a:r>
            <a:endParaRPr kumimoji="1" lang="en-US" altLang="ko-KR" dirty="0"/>
          </a:p>
          <a:p>
            <a:r>
              <a:rPr kumimoji="1" lang="en-US" altLang="ko-KR"/>
              <a:t>hyj0225@</a:t>
            </a:r>
            <a:r>
              <a:rPr kumimoji="1" lang="en-US" altLang="ko-KR" dirty="0"/>
              <a:t>dankook.ac.kr</a:t>
            </a:r>
            <a:endParaRPr kumimoji="1"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39429C1C-87C0-3B47-91E7-E27A021261E3}"/>
              </a:ext>
            </a:extLst>
          </p:cNvPr>
          <p:cNvSpPr txBox="1">
            <a:spLocks/>
          </p:cNvSpPr>
          <p:nvPr/>
        </p:nvSpPr>
        <p:spPr>
          <a:xfrm>
            <a:off x="90921" y="3748002"/>
            <a:ext cx="7069158" cy="639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" altLang="ko-Kore-KR" sz="1400" i="1">
                <a:solidFill>
                  <a:schemeClr val="bg1"/>
                </a:solidFill>
              </a:rPr>
              <a:t>Mingzhe Hao, Levent Toksoz, Nanqinqin Li, Edward Edberg Halim,</a:t>
            </a:r>
            <a:endParaRPr lang="en" altLang="ko-Kore-KR" sz="1400" i="1" dirty="0">
              <a:solidFill>
                <a:schemeClr val="bg1"/>
              </a:solidFill>
            </a:endParaRPr>
          </a:p>
          <a:p>
            <a:pPr algn="l">
              <a:lnSpc>
                <a:spcPct val="100000"/>
              </a:lnSpc>
            </a:pPr>
            <a:r>
              <a:rPr lang="en" altLang="ko-Kore-KR" sz="1400" i="1" dirty="0">
                <a:solidFill>
                  <a:schemeClr val="bg1"/>
                </a:solidFill>
              </a:rPr>
              <a:t>In 2020 </a:t>
            </a:r>
            <a:r>
              <a:rPr lang="en" altLang="ko-Kore-KR" sz="1400" i="1">
                <a:solidFill>
                  <a:schemeClr val="bg1"/>
                </a:solidFill>
              </a:rPr>
              <a:t>USENIX</a:t>
            </a:r>
            <a:r>
              <a:rPr lang="ko-KR" altLang="en-US" sz="1400" i="1">
                <a:solidFill>
                  <a:schemeClr val="bg1"/>
                </a:solidFill>
              </a:rPr>
              <a:t> </a:t>
            </a:r>
            <a:r>
              <a:rPr lang="en-US" altLang="ko-KR" sz="1400" i="1">
                <a:solidFill>
                  <a:schemeClr val="bg1"/>
                </a:solidFill>
              </a:rPr>
              <a:t>Symposium on Operating Systems Design and Implementation</a:t>
            </a:r>
            <a:endParaRPr kumimoji="1" lang="ko-KR" altLang="en-US" sz="900" i="1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A5A4EE78-5750-4C7D-8432-13C4D0827E00}"/>
              </a:ext>
            </a:extLst>
          </p:cNvPr>
          <p:cNvSpPr txBox="1">
            <a:spLocks/>
          </p:cNvSpPr>
          <p:nvPr/>
        </p:nvSpPr>
        <p:spPr>
          <a:xfrm>
            <a:off x="4388860" y="4858514"/>
            <a:ext cx="3562834" cy="6392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dirty="0">
                <a:ea typeface="GungSeo" pitchFamily="2" charset="-127"/>
              </a:rPr>
              <a:t>Thank You!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0328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2. Background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4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Unpredictable latency</a:t>
            </a:r>
            <a:endParaRPr lang="en-US" altLang="ko-KR" sz="2800" b="1" dirty="0">
              <a:solidFill>
                <a:srgbClr val="083486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ore-KR" sz="2400"/>
              <a:t>SSD internal complexities threats to performance stability</a:t>
            </a:r>
            <a:endParaRPr lang="en-US" altLang="ko-KR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F4EEB9-EB4B-4760-AA2B-DFC60F3D3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19" y="2495791"/>
            <a:ext cx="7039957" cy="331516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E6F04C8-BC3B-4DC6-8653-A50C80AF47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2159" y="2495791"/>
            <a:ext cx="2679472" cy="3279141"/>
          </a:xfrm>
          <a:prstGeom prst="rect">
            <a:avLst/>
          </a:prstGeom>
        </p:spPr>
      </p:pic>
      <p:sp>
        <p:nvSpPr>
          <p:cNvPr id="14" name="원호 13">
            <a:extLst>
              <a:ext uri="{FF2B5EF4-FFF2-40B4-BE49-F238E27FC236}">
                <a16:creationId xmlns:a16="http://schemas.microsoft.com/office/drawing/2014/main" id="{367A933C-C30C-47E1-B008-3CEDE447097F}"/>
              </a:ext>
            </a:extLst>
          </p:cNvPr>
          <p:cNvSpPr/>
          <p:nvPr/>
        </p:nvSpPr>
        <p:spPr>
          <a:xfrm rot="16631491">
            <a:off x="6010675" y="2754329"/>
            <a:ext cx="1473722" cy="1334916"/>
          </a:xfrm>
          <a:prstGeom prst="arc">
            <a:avLst>
              <a:gd name="adj1" fmla="val 16200000"/>
              <a:gd name="adj2" fmla="val 20153305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39CF46-BB51-4E49-BD2C-A0862E720A46}"/>
              </a:ext>
            </a:extLst>
          </p:cNvPr>
          <p:cNvSpPr txBox="1"/>
          <p:nvPr/>
        </p:nvSpPr>
        <p:spPr>
          <a:xfrm>
            <a:off x="5993083" y="2393667"/>
            <a:ext cx="24265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800" b="1"/>
              <a:t>Garbage collection</a:t>
            </a:r>
            <a:endParaRPr lang="ko-KR" altLang="en-US" b="1"/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88DDE1D7-2991-463A-A51B-DB572F175D75}"/>
              </a:ext>
            </a:extLst>
          </p:cNvPr>
          <p:cNvSpPr/>
          <p:nvPr/>
        </p:nvSpPr>
        <p:spPr>
          <a:xfrm rot="16631491">
            <a:off x="3908742" y="3039338"/>
            <a:ext cx="1473722" cy="1334916"/>
          </a:xfrm>
          <a:prstGeom prst="arc">
            <a:avLst>
              <a:gd name="adj1" fmla="val 16200000"/>
              <a:gd name="adj2" fmla="val 19796993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A69A79-0352-4F99-A053-882245947B82}"/>
              </a:ext>
            </a:extLst>
          </p:cNvPr>
          <p:cNvSpPr txBox="1"/>
          <p:nvPr/>
        </p:nvSpPr>
        <p:spPr>
          <a:xfrm>
            <a:off x="4115097" y="2748994"/>
            <a:ext cx="24265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800" b="1"/>
              <a:t>Wear leveling</a:t>
            </a:r>
            <a:endParaRPr lang="ko-KR" altLang="en-US" b="1"/>
          </a:p>
        </p:txBody>
      </p:sp>
      <p:sp>
        <p:nvSpPr>
          <p:cNvPr id="25" name="원호 24">
            <a:extLst>
              <a:ext uri="{FF2B5EF4-FFF2-40B4-BE49-F238E27FC236}">
                <a16:creationId xmlns:a16="http://schemas.microsoft.com/office/drawing/2014/main" id="{51E0C7A9-3FA9-4AA3-BE71-EF96FAF57CB6}"/>
              </a:ext>
            </a:extLst>
          </p:cNvPr>
          <p:cNvSpPr/>
          <p:nvPr/>
        </p:nvSpPr>
        <p:spPr>
          <a:xfrm rot="16631491">
            <a:off x="2942732" y="2095541"/>
            <a:ext cx="1473722" cy="1334916"/>
          </a:xfrm>
          <a:prstGeom prst="arc">
            <a:avLst>
              <a:gd name="adj1" fmla="val 16200000"/>
              <a:gd name="adj2" fmla="val 19766393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F53866-DF9C-4C92-9782-F2DC0B43C19B}"/>
              </a:ext>
            </a:extLst>
          </p:cNvPr>
          <p:cNvSpPr txBox="1"/>
          <p:nvPr/>
        </p:nvSpPr>
        <p:spPr>
          <a:xfrm>
            <a:off x="3203121" y="1770383"/>
            <a:ext cx="24265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800" b="1"/>
              <a:t>Buffer flushing</a:t>
            </a:r>
            <a:endParaRPr lang="ko-KR" altLang="en-US" b="1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BD135683-A65C-4846-A9E3-926578E5B265}"/>
              </a:ext>
            </a:extLst>
          </p:cNvPr>
          <p:cNvSpPr/>
          <p:nvPr/>
        </p:nvSpPr>
        <p:spPr>
          <a:xfrm>
            <a:off x="8142707" y="4053656"/>
            <a:ext cx="569019" cy="466641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90AB9B0-0A3F-4E72-8DBC-3C27AAADA92C}"/>
              </a:ext>
            </a:extLst>
          </p:cNvPr>
          <p:cNvSpPr txBox="1"/>
          <p:nvPr/>
        </p:nvSpPr>
        <p:spPr>
          <a:xfrm>
            <a:off x="8879835" y="1705670"/>
            <a:ext cx="31499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>
                <a:solidFill>
                  <a:srgbClr val="FF0000"/>
                </a:solidFill>
              </a:rPr>
              <a:t>Unpredictable latency </a:t>
            </a:r>
          </a:p>
          <a:p>
            <a:pPr algn="ctr"/>
            <a:r>
              <a:rPr lang="en-US" altLang="ko-KR" b="1">
                <a:solidFill>
                  <a:srgbClr val="FF0000"/>
                </a:solidFill>
              </a:rPr>
              <a:t>at individual- I/O level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13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" grpId="0"/>
      <p:bldP spid="23" grpId="0" animBg="1"/>
      <p:bldP spid="24" grpId="0"/>
      <p:bldP spid="25" grpId="0" animBg="1"/>
      <p:bldP spid="26" grpId="0"/>
      <p:bldP spid="30" grpId="0" animBg="1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2</a:t>
            </a:r>
            <a:r>
              <a:rPr kumimoji="1" lang="en-US" altLang="ko-KR"/>
              <a:t>. Background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5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402771" y="674170"/>
            <a:ext cx="11386457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Conventional Approaches for predictability</a:t>
            </a:r>
            <a:endParaRPr lang="en-US" altLang="ko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7362CB4-AB74-42C4-A476-A5F41D046DD4}"/>
              </a:ext>
            </a:extLst>
          </p:cNvPr>
          <p:cNvSpPr/>
          <p:nvPr/>
        </p:nvSpPr>
        <p:spPr>
          <a:xfrm>
            <a:off x="409007" y="2032872"/>
            <a:ext cx="541047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Re-architect device internals/interface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70AF682-223F-4BEB-98B1-5FA0F69312D8}"/>
              </a:ext>
            </a:extLst>
          </p:cNvPr>
          <p:cNvSpPr/>
          <p:nvPr/>
        </p:nvSpPr>
        <p:spPr>
          <a:xfrm>
            <a:off x="805154" y="1378488"/>
            <a:ext cx="2309090" cy="570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White/gray-box</a:t>
            </a:r>
            <a:endParaRPr lang="en-US" altLang="ko-KR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21BA974-6C19-4B62-A2D7-E6C11EB6DFC6}"/>
              </a:ext>
            </a:extLst>
          </p:cNvPr>
          <p:cNvSpPr/>
          <p:nvPr/>
        </p:nvSpPr>
        <p:spPr>
          <a:xfrm>
            <a:off x="6527273" y="1378488"/>
            <a:ext cx="2309090" cy="570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Black-box</a:t>
            </a:r>
            <a:endParaRPr lang="en-US" altLang="ko-KR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C2AEF26B-C40B-4CF9-A266-17767E1DC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010" y="5103437"/>
            <a:ext cx="545049" cy="548094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6C994A6A-0595-473A-B4DD-5D8C78B5F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5010" y="4155030"/>
            <a:ext cx="533400" cy="548094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40406DDB-7F11-4961-A4B6-717AC06C1BC3}"/>
              </a:ext>
            </a:extLst>
          </p:cNvPr>
          <p:cNvSpPr/>
          <p:nvPr/>
        </p:nvSpPr>
        <p:spPr>
          <a:xfrm>
            <a:off x="2127277" y="4123916"/>
            <a:ext cx="3349131" cy="491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Powerful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D072C9F-D5C4-464E-9E9B-5AF62E4BC136}"/>
              </a:ext>
            </a:extLst>
          </p:cNvPr>
          <p:cNvSpPr/>
          <p:nvPr/>
        </p:nvSpPr>
        <p:spPr>
          <a:xfrm>
            <a:off x="2134610" y="4988430"/>
            <a:ext cx="4394199" cy="491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Need to modify hardware</a:t>
            </a:r>
            <a:endParaRPr lang="en-US" altLang="ko-KR" sz="20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E481B55-1725-4738-805E-D3F473D73775}"/>
              </a:ext>
            </a:extLst>
          </p:cNvPr>
          <p:cNvSpPr/>
          <p:nvPr/>
        </p:nvSpPr>
        <p:spPr>
          <a:xfrm>
            <a:off x="6096000" y="2032872"/>
            <a:ext cx="541047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SSD-aware filesystems and applications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E588B088-A803-4EC9-A018-B69D50C29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551" y="5103437"/>
            <a:ext cx="545049" cy="548094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3283B55A-6527-4EC7-A546-5653CAF3C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9551" y="4155030"/>
            <a:ext cx="533400" cy="548094"/>
          </a:xfrm>
          <a:prstGeom prst="rect">
            <a:avLst/>
          </a:prstGeom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228D7235-26A9-4E31-959F-64D6593E2962}"/>
              </a:ext>
            </a:extLst>
          </p:cNvPr>
          <p:cNvSpPr/>
          <p:nvPr/>
        </p:nvSpPr>
        <p:spPr>
          <a:xfrm>
            <a:off x="7681818" y="4132229"/>
            <a:ext cx="3349131" cy="491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modifying hardware</a:t>
            </a:r>
            <a:endParaRPr lang="en-US" altLang="ko-KR" sz="2000" dirty="0"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35597174-60DC-4FBB-9F82-C0F24EE33579}"/>
              </a:ext>
            </a:extLst>
          </p:cNvPr>
          <p:cNvSpPr/>
          <p:nvPr/>
        </p:nvSpPr>
        <p:spPr>
          <a:xfrm>
            <a:off x="7689151" y="4988430"/>
            <a:ext cx="4394199" cy="952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Considerable re-design </a:t>
            </a:r>
          </a:p>
          <a:p>
            <a:pPr>
              <a:lnSpc>
                <a:spcPct val="150000"/>
              </a:lnSpc>
            </a:pPr>
            <a:r>
              <a:rPr lang="en-US" altLang="ko-KR" sz="20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software stack</a:t>
            </a:r>
            <a:endParaRPr lang="en-US" altLang="ko-KR" sz="20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805966-EBC5-4AA0-89F2-7E7FA4674D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5196" y="2538138"/>
            <a:ext cx="4115375" cy="25244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6DB1771-6319-433F-9BAB-A45809ABF3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196" y="2840076"/>
            <a:ext cx="3391373" cy="276264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C6CCB754-CD7A-4204-BB92-B0492395F923}"/>
              </a:ext>
            </a:extLst>
          </p:cNvPr>
          <p:cNvGrpSpPr/>
          <p:nvPr/>
        </p:nvGrpSpPr>
        <p:grpSpPr>
          <a:xfrm>
            <a:off x="1331686" y="3178364"/>
            <a:ext cx="3897540" cy="423195"/>
            <a:chOff x="1331685" y="3176703"/>
            <a:chExt cx="4585425" cy="49788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1C2832A-1CAE-4545-AEC3-C211070AF4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45980"/>
            <a:stretch/>
          </p:blipFill>
          <p:spPr>
            <a:xfrm>
              <a:off x="1331685" y="3176703"/>
              <a:ext cx="4328886" cy="263184"/>
            </a:xfrm>
            <a:prstGeom prst="rect">
              <a:avLst/>
            </a:prstGeom>
          </p:spPr>
        </p:pic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9DA42E93-85ED-4227-8860-E86D03F7B0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57412"/>
            <a:stretch/>
          </p:blipFill>
          <p:spPr>
            <a:xfrm>
              <a:off x="1588224" y="3467100"/>
              <a:ext cx="4328886" cy="207488"/>
            </a:xfrm>
            <a:prstGeom prst="rect">
              <a:avLst/>
            </a:prstGeom>
          </p:spPr>
        </p:pic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id="{CE1B0A0F-FA22-4FEA-9DCB-CC918DD130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98273" y="2563588"/>
            <a:ext cx="3448531" cy="257211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438DEF3F-E6C3-4653-870B-D7B051173D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93004" y="2848737"/>
            <a:ext cx="2885774" cy="257211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40A7BF0A-AA3C-4D29-9A01-F3DBCC23BE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8404" y="3173999"/>
            <a:ext cx="4034583" cy="452661"/>
          </a:xfrm>
          <a:prstGeom prst="rect">
            <a:avLst/>
          </a:prstGeom>
        </p:spPr>
      </p:pic>
      <p:sp>
        <p:nvSpPr>
          <p:cNvPr id="62" name="직사각형 61">
            <a:extLst>
              <a:ext uri="{FF2B5EF4-FFF2-40B4-BE49-F238E27FC236}">
                <a16:creationId xmlns:a16="http://schemas.microsoft.com/office/drawing/2014/main" id="{D69ACDDC-49CE-4FC8-A72E-049D6280B42D}"/>
              </a:ext>
            </a:extLst>
          </p:cNvPr>
          <p:cNvSpPr/>
          <p:nvPr/>
        </p:nvSpPr>
        <p:spPr>
          <a:xfrm>
            <a:off x="3107440" y="3523741"/>
            <a:ext cx="393267" cy="411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4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48E32B4E-3EFF-494C-B57D-95EA3C93BC5C}"/>
              </a:ext>
            </a:extLst>
          </p:cNvPr>
          <p:cNvSpPr/>
          <p:nvPr/>
        </p:nvSpPr>
        <p:spPr>
          <a:xfrm>
            <a:off x="8963116" y="3523741"/>
            <a:ext cx="393267" cy="411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4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356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2. Background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6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402771" y="674170"/>
            <a:ext cx="11386457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Conventional Approaches for predictability</a:t>
            </a:r>
            <a:endParaRPr lang="en-US" altLang="ko-KR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lvl="1"/>
            <a:r>
              <a:rPr lang="en-US" altLang="ko-KR" sz="2400"/>
              <a:t>Black-box: </a:t>
            </a:r>
            <a:r>
              <a:rPr lang="en-US" altLang="ko-KR" sz="2400">
                <a:solidFill>
                  <a:schemeClr val="bg1">
                    <a:lumMod val="65000"/>
                  </a:schemeClr>
                </a:solidFill>
              </a:rPr>
              <a:t>fs/storage applications, </a:t>
            </a:r>
            <a:r>
              <a:rPr lang="en-US" altLang="ko-KR" sz="2400" b="1"/>
              <a:t>speculative execution</a:t>
            </a:r>
            <a:endParaRPr lang="en-US" altLang="ko-KR" sz="2400" b="1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D163CCBD-C953-4A76-9097-E7B07798B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244" y="2279364"/>
            <a:ext cx="1136535" cy="762485"/>
          </a:xfrm>
          <a:prstGeom prst="rect">
            <a:avLst/>
          </a:prstGeom>
        </p:spPr>
      </p:pic>
      <p:pic>
        <p:nvPicPr>
          <p:cNvPr id="1026" name="Picture 2" descr="Apache Hadoop (@hadoop) | Twitter">
            <a:extLst>
              <a:ext uri="{FF2B5EF4-FFF2-40B4-BE49-F238E27FC236}">
                <a16:creationId xmlns:a16="http://schemas.microsoft.com/office/drawing/2014/main" id="{9E402B7B-EE66-49D3-B313-C7B9ACD6C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316" y="2048706"/>
            <a:ext cx="788856" cy="79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2E742D31-C4EF-428C-8469-E81549D215FA}"/>
              </a:ext>
            </a:extLst>
          </p:cNvPr>
          <p:cNvSpPr txBox="1"/>
          <p:nvPr/>
        </p:nvSpPr>
        <p:spPr>
          <a:xfrm>
            <a:off x="8028598" y="2759477"/>
            <a:ext cx="1136535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Hadoop</a:t>
            </a:r>
            <a:endParaRPr lang="ko-KR" altLang="en-US" sz="1300" b="1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8" name="Picture 4" descr="MongoDB 명령어 (database, collection, document, query, cursor, index)">
            <a:extLst>
              <a:ext uri="{FF2B5EF4-FFF2-40B4-BE49-F238E27FC236}">
                <a16:creationId xmlns:a16="http://schemas.microsoft.com/office/drawing/2014/main" id="{77F7C93D-753E-4BF3-B5C1-7C6AD2ED47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3" t="9543" r="10660" b="10620"/>
          <a:stretch/>
        </p:blipFill>
        <p:spPr bwMode="auto">
          <a:xfrm>
            <a:off x="5842397" y="2165451"/>
            <a:ext cx="757110" cy="876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412ADBBA-D5A8-41FC-BF5B-CB6FF4E95EE6}"/>
              </a:ext>
            </a:extLst>
          </p:cNvPr>
          <p:cNvSpPr/>
          <p:nvPr/>
        </p:nvSpPr>
        <p:spPr>
          <a:xfrm>
            <a:off x="9097159" y="2327477"/>
            <a:ext cx="393267" cy="411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4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867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2. Background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7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402771" y="674170"/>
            <a:ext cx="11386457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Conventional Approaches for predictability</a:t>
            </a:r>
            <a:endParaRPr lang="en-US" altLang="ko-KR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lvl="1"/>
            <a:r>
              <a:rPr lang="en-US" altLang="ko-KR" sz="2400"/>
              <a:t>Black-box: </a:t>
            </a:r>
            <a:r>
              <a:rPr lang="en-US" altLang="ko-KR" sz="2400">
                <a:solidFill>
                  <a:schemeClr val="bg1">
                    <a:lumMod val="65000"/>
                  </a:schemeClr>
                </a:solidFill>
              </a:rPr>
              <a:t>fs/storage applications, </a:t>
            </a:r>
            <a:r>
              <a:rPr lang="en-US" altLang="ko-KR" sz="2400" b="1"/>
              <a:t>speculative execution</a:t>
            </a:r>
            <a:endParaRPr lang="en-US" altLang="ko-KR" sz="2400" b="1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D163CCBD-C953-4A76-9097-E7B07798B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244" y="2279364"/>
            <a:ext cx="1136535" cy="762485"/>
          </a:xfrm>
          <a:prstGeom prst="rect">
            <a:avLst/>
          </a:prstGeom>
        </p:spPr>
      </p:pic>
      <p:pic>
        <p:nvPicPr>
          <p:cNvPr id="1026" name="Picture 2" descr="Apache Hadoop (@hadoop) | Twitter">
            <a:extLst>
              <a:ext uri="{FF2B5EF4-FFF2-40B4-BE49-F238E27FC236}">
                <a16:creationId xmlns:a16="http://schemas.microsoft.com/office/drawing/2014/main" id="{9E402B7B-EE66-49D3-B313-C7B9ACD6C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316" y="2048706"/>
            <a:ext cx="788856" cy="79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2E742D31-C4EF-428C-8469-E81549D215FA}"/>
              </a:ext>
            </a:extLst>
          </p:cNvPr>
          <p:cNvSpPr txBox="1"/>
          <p:nvPr/>
        </p:nvSpPr>
        <p:spPr>
          <a:xfrm>
            <a:off x="8028598" y="2759477"/>
            <a:ext cx="1136535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Hadoop</a:t>
            </a:r>
            <a:endParaRPr lang="ko-KR" altLang="en-US" sz="1300" b="1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8" name="Picture 4" descr="MongoDB 명령어 (database, collection, document, query, cursor, index)">
            <a:extLst>
              <a:ext uri="{FF2B5EF4-FFF2-40B4-BE49-F238E27FC236}">
                <a16:creationId xmlns:a16="http://schemas.microsoft.com/office/drawing/2014/main" id="{77F7C93D-753E-4BF3-B5C1-7C6AD2ED47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3" t="9543" r="10660" b="10620"/>
          <a:stretch/>
        </p:blipFill>
        <p:spPr bwMode="auto">
          <a:xfrm>
            <a:off x="5842397" y="2165451"/>
            <a:ext cx="757110" cy="876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412ADBBA-D5A8-41FC-BF5B-CB6FF4E95EE6}"/>
              </a:ext>
            </a:extLst>
          </p:cNvPr>
          <p:cNvSpPr/>
          <p:nvPr/>
        </p:nvSpPr>
        <p:spPr>
          <a:xfrm>
            <a:off x="9097159" y="2327477"/>
            <a:ext cx="393267" cy="411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4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9" name="그래픽 48" descr="콜 센터">
            <a:extLst>
              <a:ext uri="{FF2B5EF4-FFF2-40B4-BE49-F238E27FC236}">
                <a16:creationId xmlns:a16="http://schemas.microsoft.com/office/drawing/2014/main" id="{D2232C7B-D37B-4485-9878-9BC42B7C62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76973" y="4474994"/>
            <a:ext cx="1045643" cy="1045643"/>
          </a:xfrm>
          <a:prstGeom prst="rect">
            <a:avLst/>
          </a:prstGeom>
        </p:spPr>
      </p:pic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E1721A5-369C-4282-A415-C41252B78FE5}"/>
              </a:ext>
            </a:extLst>
          </p:cNvPr>
          <p:cNvCxnSpPr>
            <a:cxnSpLocks/>
            <a:stCxn id="49" idx="3"/>
            <a:endCxn id="53" idx="1"/>
          </p:cNvCxnSpPr>
          <p:nvPr/>
        </p:nvCxnSpPr>
        <p:spPr>
          <a:xfrm flipV="1">
            <a:off x="3622616" y="4402278"/>
            <a:ext cx="1620971" cy="5955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78D4230D-CBA1-48C0-840B-B6B35F54B5F9}"/>
              </a:ext>
            </a:extLst>
          </p:cNvPr>
          <p:cNvCxnSpPr>
            <a:cxnSpLocks/>
            <a:stCxn id="49" idx="3"/>
            <a:endCxn id="54" idx="1"/>
          </p:cNvCxnSpPr>
          <p:nvPr/>
        </p:nvCxnSpPr>
        <p:spPr>
          <a:xfrm>
            <a:off x="3622616" y="4997816"/>
            <a:ext cx="1620971" cy="59631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AAC770E-634D-4A15-836F-949CB5AD093E}"/>
              </a:ext>
            </a:extLst>
          </p:cNvPr>
          <p:cNvSpPr/>
          <p:nvPr/>
        </p:nvSpPr>
        <p:spPr>
          <a:xfrm>
            <a:off x="2812692" y="4105662"/>
            <a:ext cx="635110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b="1"/>
              <a:t>App</a:t>
            </a:r>
            <a:endParaRPr lang="ko-KR" altLang="en-US" b="1"/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5C4452DF-BCA6-4A56-8499-6FAE0EBEED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43587" y="4042139"/>
            <a:ext cx="569019" cy="720277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7998D9EC-ECFB-492C-AB00-43776907EA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43587" y="5233990"/>
            <a:ext cx="569019" cy="720277"/>
          </a:xfrm>
          <a:prstGeom prst="rect">
            <a:avLst/>
          </a:prstGeom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D96BF37D-7A0A-4423-B9D6-78341F6EC739}"/>
              </a:ext>
            </a:extLst>
          </p:cNvPr>
          <p:cNvSpPr/>
          <p:nvPr/>
        </p:nvSpPr>
        <p:spPr>
          <a:xfrm>
            <a:off x="5345415" y="4722770"/>
            <a:ext cx="393267" cy="411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4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AC07E4D-2F15-4E3D-B537-91E33CA63439}"/>
              </a:ext>
            </a:extLst>
          </p:cNvPr>
          <p:cNvSpPr txBox="1"/>
          <p:nvPr/>
        </p:nvSpPr>
        <p:spPr>
          <a:xfrm rot="20283425">
            <a:off x="3675085" y="4171802"/>
            <a:ext cx="24255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/>
              <a:t>issue request</a:t>
            </a:r>
            <a:endParaRPr lang="ko-KR" altLang="en-US" sz="1400" b="1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0DC204B-BF4E-4E8A-88A9-9A5D8C53F7CF}"/>
              </a:ext>
            </a:extLst>
          </p:cNvPr>
          <p:cNvSpPr txBox="1"/>
          <p:nvPr/>
        </p:nvSpPr>
        <p:spPr>
          <a:xfrm rot="1110232">
            <a:off x="3926134" y="5011019"/>
            <a:ext cx="13220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/>
              <a:t>same replica</a:t>
            </a:r>
            <a:endParaRPr lang="ko-KR" altLang="en-US" sz="1400" b="1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CDECDFC-94EF-4466-B4E6-346E9931D1D3}"/>
              </a:ext>
            </a:extLst>
          </p:cNvPr>
          <p:cNvSpPr txBox="1"/>
          <p:nvPr/>
        </p:nvSpPr>
        <p:spPr>
          <a:xfrm>
            <a:off x="2114768" y="3206944"/>
            <a:ext cx="22193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Hedged requests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923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D92EA933-AB17-4302-A9B2-D34FE43B9E1A}"/>
              </a:ext>
            </a:extLst>
          </p:cNvPr>
          <p:cNvSpPr/>
          <p:nvPr/>
        </p:nvSpPr>
        <p:spPr>
          <a:xfrm>
            <a:off x="8982159" y="4402278"/>
            <a:ext cx="1525801" cy="1316360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2. Background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8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402771" y="674170"/>
            <a:ext cx="11386457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083486"/>
                </a:solidFill>
              </a:rPr>
              <a:t>Conventional Approaches for predictability</a:t>
            </a:r>
            <a:endParaRPr lang="en-US" altLang="ko-KR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lvl="1"/>
            <a:r>
              <a:rPr lang="en-US" altLang="ko-KR" sz="2400"/>
              <a:t>Black-box: </a:t>
            </a:r>
            <a:r>
              <a:rPr lang="en-US" altLang="ko-KR" sz="2400">
                <a:solidFill>
                  <a:schemeClr val="bg1">
                    <a:lumMod val="65000"/>
                  </a:schemeClr>
                </a:solidFill>
              </a:rPr>
              <a:t>fs/storage applications, </a:t>
            </a:r>
            <a:r>
              <a:rPr lang="en-US" altLang="ko-KR" sz="2400" b="1"/>
              <a:t>speculative execution</a:t>
            </a:r>
            <a:endParaRPr lang="en-US" altLang="ko-KR" sz="2400" b="1" dirty="0"/>
          </a:p>
        </p:txBody>
      </p:sp>
      <p:pic>
        <p:nvPicPr>
          <p:cNvPr id="13" name="그래픽 12" descr="콜 센터">
            <a:extLst>
              <a:ext uri="{FF2B5EF4-FFF2-40B4-BE49-F238E27FC236}">
                <a16:creationId xmlns:a16="http://schemas.microsoft.com/office/drawing/2014/main" id="{DC806F85-9923-4B49-B3DE-7302F1E87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76973" y="4474994"/>
            <a:ext cx="1045643" cy="1045643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6B744946-DFBF-45B4-9A3A-8AAAFCE4EA13}"/>
              </a:ext>
            </a:extLst>
          </p:cNvPr>
          <p:cNvCxnSpPr>
            <a:cxnSpLocks/>
            <a:stCxn id="13" idx="3"/>
            <a:endCxn id="37" idx="1"/>
          </p:cNvCxnSpPr>
          <p:nvPr/>
        </p:nvCxnSpPr>
        <p:spPr>
          <a:xfrm flipV="1">
            <a:off x="3622616" y="4402278"/>
            <a:ext cx="1620971" cy="5955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D8B169C-4F84-494D-AE6A-E6324C705A2F}"/>
              </a:ext>
            </a:extLst>
          </p:cNvPr>
          <p:cNvCxnSpPr>
            <a:cxnSpLocks/>
            <a:stCxn id="13" idx="3"/>
            <a:endCxn id="46" idx="1"/>
          </p:cNvCxnSpPr>
          <p:nvPr/>
        </p:nvCxnSpPr>
        <p:spPr>
          <a:xfrm>
            <a:off x="3622616" y="4997816"/>
            <a:ext cx="1620971" cy="59631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CBA45D0-D870-43F7-88C7-92EDFCE2DFE2}"/>
              </a:ext>
            </a:extLst>
          </p:cNvPr>
          <p:cNvSpPr/>
          <p:nvPr/>
        </p:nvSpPr>
        <p:spPr>
          <a:xfrm>
            <a:off x="2812692" y="4105662"/>
            <a:ext cx="635110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b="1"/>
              <a:t>App</a:t>
            </a:r>
            <a:endParaRPr lang="ko-KR" altLang="en-US" b="1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15372B86-30C5-463F-9457-C028D7F8E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3587" y="4042139"/>
            <a:ext cx="569019" cy="72027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D163CCBD-C953-4A76-9097-E7B07798B3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9244" y="2279364"/>
            <a:ext cx="1136535" cy="762485"/>
          </a:xfrm>
          <a:prstGeom prst="rect">
            <a:avLst/>
          </a:prstGeom>
        </p:spPr>
      </p:pic>
      <p:pic>
        <p:nvPicPr>
          <p:cNvPr id="1026" name="Picture 2" descr="Apache Hadoop (@hadoop) | Twitter">
            <a:extLst>
              <a:ext uri="{FF2B5EF4-FFF2-40B4-BE49-F238E27FC236}">
                <a16:creationId xmlns:a16="http://schemas.microsoft.com/office/drawing/2014/main" id="{9E402B7B-EE66-49D3-B313-C7B9ACD6C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316" y="2048706"/>
            <a:ext cx="788856" cy="79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2E742D31-C4EF-428C-8469-E81549D215FA}"/>
              </a:ext>
            </a:extLst>
          </p:cNvPr>
          <p:cNvSpPr txBox="1"/>
          <p:nvPr/>
        </p:nvSpPr>
        <p:spPr>
          <a:xfrm>
            <a:off x="8028598" y="2759477"/>
            <a:ext cx="1136535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Hadoop</a:t>
            </a:r>
            <a:endParaRPr lang="ko-KR" altLang="en-US" sz="1300" b="1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8" name="Picture 4" descr="MongoDB 명령어 (database, collection, document, query, cursor, index)">
            <a:extLst>
              <a:ext uri="{FF2B5EF4-FFF2-40B4-BE49-F238E27FC236}">
                <a16:creationId xmlns:a16="http://schemas.microsoft.com/office/drawing/2014/main" id="{77F7C93D-753E-4BF3-B5C1-7C6AD2ED47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3" t="9543" r="10660" b="10620"/>
          <a:stretch/>
        </p:blipFill>
        <p:spPr bwMode="auto">
          <a:xfrm>
            <a:off x="5842397" y="2165451"/>
            <a:ext cx="757110" cy="876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2B33625F-AC31-458F-98FC-A44C082E49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3587" y="5233990"/>
            <a:ext cx="569019" cy="720277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412ADBBA-D5A8-41FC-BF5B-CB6FF4E95EE6}"/>
              </a:ext>
            </a:extLst>
          </p:cNvPr>
          <p:cNvSpPr/>
          <p:nvPr/>
        </p:nvSpPr>
        <p:spPr>
          <a:xfrm>
            <a:off x="9097159" y="2327477"/>
            <a:ext cx="393267" cy="411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4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357D01B-074B-49E2-9483-5346507AF330}"/>
              </a:ext>
            </a:extLst>
          </p:cNvPr>
          <p:cNvSpPr/>
          <p:nvPr/>
        </p:nvSpPr>
        <p:spPr>
          <a:xfrm>
            <a:off x="5345415" y="4722770"/>
            <a:ext cx="393267" cy="411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4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A0C2A3A-B824-4ED7-B633-1318C97EB07E}"/>
              </a:ext>
            </a:extLst>
          </p:cNvPr>
          <p:cNvSpPr txBox="1"/>
          <p:nvPr/>
        </p:nvSpPr>
        <p:spPr>
          <a:xfrm rot="20283425">
            <a:off x="3675085" y="4171802"/>
            <a:ext cx="24255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/>
              <a:t>issue request</a:t>
            </a:r>
            <a:endParaRPr lang="ko-KR" altLang="en-US" sz="1400" b="1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CEB32B3-56D7-42E9-9654-1D6BB0FBC2A0}"/>
              </a:ext>
            </a:extLst>
          </p:cNvPr>
          <p:cNvSpPr txBox="1"/>
          <p:nvPr/>
        </p:nvSpPr>
        <p:spPr>
          <a:xfrm rot="1110232">
            <a:off x="3926134" y="5011019"/>
            <a:ext cx="13220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/>
              <a:t>same replica</a:t>
            </a:r>
            <a:endParaRPr lang="ko-KR" altLang="en-US" sz="1400" b="1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5E4B399-6924-45F6-852E-B6DB7AD95E99}"/>
              </a:ext>
            </a:extLst>
          </p:cNvPr>
          <p:cNvSpPr txBox="1"/>
          <p:nvPr/>
        </p:nvSpPr>
        <p:spPr>
          <a:xfrm>
            <a:off x="2114768" y="3206944"/>
            <a:ext cx="22193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Hedged requests</a:t>
            </a:r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EA44482-45D0-4C5C-AFA5-6B4A8A172C59}"/>
              </a:ext>
            </a:extLst>
          </p:cNvPr>
          <p:cNvSpPr txBox="1"/>
          <p:nvPr/>
        </p:nvSpPr>
        <p:spPr>
          <a:xfrm>
            <a:off x="5570762" y="3850058"/>
            <a:ext cx="7571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>
                <a:solidFill>
                  <a:srgbClr val="FF0000"/>
                </a:solidFill>
              </a:rPr>
              <a:t>slow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5977472-6D7E-4B82-9246-73679DCABF6F}"/>
              </a:ext>
            </a:extLst>
          </p:cNvPr>
          <p:cNvSpPr txBox="1"/>
          <p:nvPr/>
        </p:nvSpPr>
        <p:spPr>
          <a:xfrm>
            <a:off x="5587887" y="5041909"/>
            <a:ext cx="7571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>
                <a:solidFill>
                  <a:srgbClr val="0000FF"/>
                </a:solidFill>
              </a:rPr>
              <a:t>fast</a:t>
            </a:r>
            <a:endParaRPr lang="ko-KR" altLang="en-US" sz="1400" b="1">
              <a:solidFill>
                <a:srgbClr val="0000FF"/>
              </a:solidFill>
            </a:endParaRPr>
          </a:p>
        </p:txBody>
      </p:sp>
      <p:sp>
        <p:nvSpPr>
          <p:cNvPr id="76" name="화살표: 오른쪽 75">
            <a:extLst>
              <a:ext uri="{FF2B5EF4-FFF2-40B4-BE49-F238E27FC236}">
                <a16:creationId xmlns:a16="http://schemas.microsoft.com/office/drawing/2014/main" id="{ED68E397-0697-4C25-8C0E-39899EA162AD}"/>
              </a:ext>
            </a:extLst>
          </p:cNvPr>
          <p:cNvSpPr/>
          <p:nvPr/>
        </p:nvSpPr>
        <p:spPr>
          <a:xfrm>
            <a:off x="6212086" y="5295972"/>
            <a:ext cx="569019" cy="298157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F6105D4E-135A-4BB8-B8C7-9951849DA275}"/>
              </a:ext>
            </a:extLst>
          </p:cNvPr>
          <p:cNvSpPr/>
          <p:nvPr/>
        </p:nvSpPr>
        <p:spPr>
          <a:xfrm>
            <a:off x="6212086" y="4327626"/>
            <a:ext cx="2235200" cy="14930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4B201B82-B01C-4483-BD56-4F55AF0CFC21}"/>
              </a:ext>
            </a:extLst>
          </p:cNvPr>
          <p:cNvSpPr/>
          <p:nvPr/>
        </p:nvSpPr>
        <p:spPr>
          <a:xfrm>
            <a:off x="6781105" y="5579350"/>
            <a:ext cx="882107" cy="139288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4E92143-A7AD-432B-AFFB-DFC825B379BE}"/>
              </a:ext>
            </a:extLst>
          </p:cNvPr>
          <p:cNvSpPr txBox="1"/>
          <p:nvPr/>
        </p:nvSpPr>
        <p:spPr>
          <a:xfrm>
            <a:off x="9256917" y="4850830"/>
            <a:ext cx="1299013" cy="400110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ko-KR" sz="2000" b="1"/>
              <a:t>output</a:t>
            </a:r>
            <a:endParaRPr lang="ko-KR" altLang="en-US" sz="2000" b="1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5B8B0B50-0F00-46EF-88EB-8BF6FF5FA97C}"/>
              </a:ext>
            </a:extLst>
          </p:cNvPr>
          <p:cNvSpPr/>
          <p:nvPr/>
        </p:nvSpPr>
        <p:spPr>
          <a:xfrm rot="16200000" flipV="1">
            <a:off x="7358048" y="5601135"/>
            <a:ext cx="658295" cy="479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십자형 79">
            <a:extLst>
              <a:ext uri="{FF2B5EF4-FFF2-40B4-BE49-F238E27FC236}">
                <a16:creationId xmlns:a16="http://schemas.microsoft.com/office/drawing/2014/main" id="{12228EC6-D9C7-43D8-AC99-912B7F584562}"/>
              </a:ext>
            </a:extLst>
          </p:cNvPr>
          <p:cNvSpPr/>
          <p:nvPr/>
        </p:nvSpPr>
        <p:spPr>
          <a:xfrm rot="18962045">
            <a:off x="6922179" y="4033107"/>
            <a:ext cx="705324" cy="707677"/>
          </a:xfrm>
          <a:prstGeom prst="plus">
            <a:avLst>
              <a:gd name="adj" fmla="val 3718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7F246794-B01D-4CFD-9E26-2C24685E6085}"/>
              </a:ext>
            </a:extLst>
          </p:cNvPr>
          <p:cNvCxnSpPr>
            <a:cxnSpLocks/>
            <a:stCxn id="84" idx="0"/>
            <a:endCxn id="90" idx="1"/>
          </p:cNvCxnSpPr>
          <p:nvPr/>
        </p:nvCxnSpPr>
        <p:spPr>
          <a:xfrm flipV="1">
            <a:off x="7711180" y="5060458"/>
            <a:ext cx="1270979" cy="5646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7078A1D-50CA-4A66-AD05-43EE2E6EFFBA}"/>
              </a:ext>
            </a:extLst>
          </p:cNvPr>
          <p:cNvSpPr txBox="1"/>
          <p:nvPr/>
        </p:nvSpPr>
        <p:spPr>
          <a:xfrm>
            <a:off x="6118525" y="4989572"/>
            <a:ext cx="1299013" cy="338554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ko-KR" sz="1600" b="1"/>
              <a:t>delay</a:t>
            </a:r>
            <a:endParaRPr lang="ko-KR" altLang="en-US" sz="1600" b="1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4037FFC-D157-4C01-8E03-FDA450D0E6FE}"/>
              </a:ext>
            </a:extLst>
          </p:cNvPr>
          <p:cNvSpPr txBox="1"/>
          <p:nvPr/>
        </p:nvSpPr>
        <p:spPr>
          <a:xfrm>
            <a:off x="5216798" y="6133865"/>
            <a:ext cx="3651374" cy="338554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ko-KR" sz="1600" b="1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Mitigate every slow I/O!!</a:t>
            </a:r>
            <a:endParaRPr lang="ko-KR" altLang="en-US" sz="1600" b="1">
              <a:solidFill>
                <a:srgbClr val="0000FF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72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3. Motivation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9</a:t>
            </a:fld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1A25E1-7F82-47B7-B3CC-F8AD7B6C9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496" y="3428270"/>
            <a:ext cx="5116704" cy="1907473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92794EC7-6201-4C62-9A8C-1D231F3E815E}"/>
              </a:ext>
            </a:extLst>
          </p:cNvPr>
          <p:cNvSpPr/>
          <p:nvPr/>
        </p:nvSpPr>
        <p:spPr>
          <a:xfrm>
            <a:off x="3365649" y="4458207"/>
            <a:ext cx="781050" cy="7239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0512B926-5E48-4AC2-8E41-29FB3D6A8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6086" y="4365350"/>
            <a:ext cx="452280" cy="45480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0E0B526E-FD3E-470B-A0A3-96CFB06443BA}"/>
              </a:ext>
            </a:extLst>
          </p:cNvPr>
          <p:cNvSpPr txBox="1"/>
          <p:nvPr/>
        </p:nvSpPr>
        <p:spPr>
          <a:xfrm>
            <a:off x="638783" y="1158323"/>
            <a:ext cx="24683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rgbClr val="FF0000"/>
                </a:solidFill>
              </a:rPr>
              <a:t>Device-Agnostic</a:t>
            </a:r>
            <a:endParaRPr lang="ko-KR" altLang="en-US" sz="2000" b="1">
              <a:solidFill>
                <a:srgbClr val="FF000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7DC7DC2-5808-4638-B4B4-4911A6342BE3}"/>
              </a:ext>
            </a:extLst>
          </p:cNvPr>
          <p:cNvSpPr txBox="1"/>
          <p:nvPr/>
        </p:nvSpPr>
        <p:spPr>
          <a:xfrm>
            <a:off x="641166" y="1889387"/>
            <a:ext cx="49006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/>
              <a:t>speculative execution</a:t>
            </a:r>
          </a:p>
          <a:p>
            <a:r>
              <a:rPr lang="en-US" altLang="ko-KR" sz="2000" b="1"/>
              <a:t>  </a:t>
            </a:r>
            <a:r>
              <a:rPr lang="en-US" altLang="ko-KR"/>
              <a:t>- Passively </a:t>
            </a:r>
            <a:r>
              <a:rPr lang="en-US" altLang="ko-KR">
                <a:solidFill>
                  <a:srgbClr val="FF0000"/>
                </a:solidFill>
              </a:rPr>
              <a:t>wait</a:t>
            </a:r>
            <a:r>
              <a:rPr lang="en-US" altLang="ko-KR"/>
              <a:t> due to black-box</a:t>
            </a:r>
            <a:endParaRPr lang="ko-KR" altLang="en-US" sz="200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5446108-342A-4837-8DB7-A991CB3420E4}"/>
              </a:ext>
            </a:extLst>
          </p:cNvPr>
          <p:cNvSpPr txBox="1"/>
          <p:nvPr/>
        </p:nvSpPr>
        <p:spPr>
          <a:xfrm>
            <a:off x="6783239" y="1158323"/>
            <a:ext cx="34432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rgbClr val="0000FF"/>
                </a:solidFill>
              </a:rPr>
              <a:t>Learn the device behavior</a:t>
            </a:r>
            <a:endParaRPr lang="ko-KR" altLang="en-US" sz="2000" b="1">
              <a:solidFill>
                <a:srgbClr val="0000FF"/>
              </a:solidFill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8AB79F71-7D3A-48DD-B5B6-1D0CE4D0A717}"/>
              </a:ext>
            </a:extLst>
          </p:cNvPr>
          <p:cNvCxnSpPr/>
          <p:nvPr/>
        </p:nvCxnSpPr>
        <p:spPr>
          <a:xfrm>
            <a:off x="5959327" y="1158323"/>
            <a:ext cx="0" cy="518160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0B58B74-DDCB-4F07-AEEA-0DA46EAA6048}"/>
              </a:ext>
            </a:extLst>
          </p:cNvPr>
          <p:cNvSpPr txBox="1"/>
          <p:nvPr/>
        </p:nvSpPr>
        <p:spPr>
          <a:xfrm>
            <a:off x="6711802" y="1889387"/>
            <a:ext cx="4900612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/>
              <a:t>LinnOS</a:t>
            </a:r>
          </a:p>
          <a:p>
            <a:r>
              <a:rPr lang="en-US" altLang="ko-KR" sz="2000" b="1"/>
              <a:t>  </a:t>
            </a:r>
            <a:r>
              <a:rPr lang="en-US" altLang="ko-KR"/>
              <a:t>- Proactively </a:t>
            </a:r>
            <a:r>
              <a:rPr lang="en-US" altLang="ko-KR">
                <a:solidFill>
                  <a:srgbClr val="0000FF"/>
                </a:solidFill>
              </a:rPr>
              <a:t>infer</a:t>
            </a:r>
            <a:r>
              <a:rPr lang="en-US" altLang="ko-KR"/>
              <a:t> the black-box</a:t>
            </a:r>
          </a:p>
          <a:p>
            <a:r>
              <a:rPr lang="en-US" altLang="ko-KR"/>
              <a:t>  - applications can know </a:t>
            </a:r>
            <a:r>
              <a:rPr lang="en-US" altLang="ko-KR">
                <a:solidFill>
                  <a:srgbClr val="0000FF"/>
                </a:solidFill>
              </a:rPr>
              <a:t>in advance</a:t>
            </a:r>
          </a:p>
          <a:p>
            <a:r>
              <a:rPr lang="en-US" altLang="ko-KR"/>
              <a:t>    whether performance expectations </a:t>
            </a:r>
          </a:p>
          <a:p>
            <a:r>
              <a:rPr lang="en-US" altLang="ko-KR"/>
              <a:t>    can be fulfilled</a:t>
            </a:r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46EF9D3-AADE-4CB8-864B-3F4B61DA9054}"/>
              </a:ext>
            </a:extLst>
          </p:cNvPr>
          <p:cNvSpPr/>
          <p:nvPr/>
        </p:nvSpPr>
        <p:spPr>
          <a:xfrm>
            <a:off x="6711802" y="1889387"/>
            <a:ext cx="1000116" cy="363114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6" name="그래픽 55" descr="콜 센터">
            <a:extLst>
              <a:ext uri="{FF2B5EF4-FFF2-40B4-BE49-F238E27FC236}">
                <a16:creationId xmlns:a16="http://schemas.microsoft.com/office/drawing/2014/main" id="{FAD606F7-7E7C-41FB-85C6-AD489C495E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97127" y="4456172"/>
            <a:ext cx="929528" cy="929528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0244DE4A-9C61-49AB-A406-6B41B1E7A6A4}"/>
              </a:ext>
            </a:extLst>
          </p:cNvPr>
          <p:cNvSpPr/>
          <p:nvPr/>
        </p:nvSpPr>
        <p:spPr>
          <a:xfrm>
            <a:off x="6570107" y="4166612"/>
            <a:ext cx="585417" cy="338554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sz="1600" b="1"/>
              <a:t>App</a:t>
            </a:r>
            <a:endParaRPr lang="ko-KR" altLang="en-US" sz="1600" b="1"/>
          </a:p>
        </p:txBody>
      </p:sp>
      <p:pic>
        <p:nvPicPr>
          <p:cNvPr id="58" name="Picture 2" descr="Neural - Free computer icons">
            <a:extLst>
              <a:ext uri="{FF2B5EF4-FFF2-40B4-BE49-F238E27FC236}">
                <a16:creationId xmlns:a16="http://schemas.microsoft.com/office/drawing/2014/main" id="{39B5E139-34CD-47B5-A67E-F1ADC27EE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3356" y="4182179"/>
            <a:ext cx="1223175" cy="122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9DC3E339-C162-480B-9630-4CCF4FBC54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36447" y="3882939"/>
            <a:ext cx="569019" cy="720277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6EDC1D36-F9DE-4E28-9675-CDAAF29280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36447" y="5074790"/>
            <a:ext cx="569019" cy="720277"/>
          </a:xfrm>
          <a:prstGeom prst="rect">
            <a:avLst/>
          </a:prstGeom>
        </p:spPr>
      </p:pic>
      <p:sp>
        <p:nvSpPr>
          <p:cNvPr id="63" name="직사각형 62">
            <a:extLst>
              <a:ext uri="{FF2B5EF4-FFF2-40B4-BE49-F238E27FC236}">
                <a16:creationId xmlns:a16="http://schemas.microsoft.com/office/drawing/2014/main" id="{92C24413-582D-45AE-BA85-975FB5D20E1C}"/>
              </a:ext>
            </a:extLst>
          </p:cNvPr>
          <p:cNvSpPr/>
          <p:nvPr/>
        </p:nvSpPr>
        <p:spPr>
          <a:xfrm>
            <a:off x="10638275" y="4563570"/>
            <a:ext cx="393267" cy="411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US" altLang="ko-KR" sz="24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71" name="연결선: 구부러짐 70">
            <a:extLst>
              <a:ext uri="{FF2B5EF4-FFF2-40B4-BE49-F238E27FC236}">
                <a16:creationId xmlns:a16="http://schemas.microsoft.com/office/drawing/2014/main" id="{B3FF7863-5656-43A6-9F82-EB90191C334E}"/>
              </a:ext>
            </a:extLst>
          </p:cNvPr>
          <p:cNvCxnSpPr>
            <a:cxnSpLocks/>
          </p:cNvCxnSpPr>
          <p:nvPr/>
        </p:nvCxnSpPr>
        <p:spPr>
          <a:xfrm flipV="1">
            <a:off x="9464527" y="4196785"/>
            <a:ext cx="915318" cy="278209"/>
          </a:xfrm>
          <a:prstGeom prst="curvedConnector3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구부러짐 72">
            <a:extLst>
              <a:ext uri="{FF2B5EF4-FFF2-40B4-BE49-F238E27FC236}">
                <a16:creationId xmlns:a16="http://schemas.microsoft.com/office/drawing/2014/main" id="{B7C89170-67A9-41BA-9B07-E355AB47EF06}"/>
              </a:ext>
            </a:extLst>
          </p:cNvPr>
          <p:cNvCxnSpPr>
            <a:cxnSpLocks/>
          </p:cNvCxnSpPr>
          <p:nvPr/>
        </p:nvCxnSpPr>
        <p:spPr>
          <a:xfrm>
            <a:off x="9464527" y="5240138"/>
            <a:ext cx="837317" cy="315976"/>
          </a:xfrm>
          <a:prstGeom prst="curvedConnector3">
            <a:avLst/>
          </a:prstGeom>
          <a:ln w="28575">
            <a:solidFill>
              <a:srgbClr val="0000F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BA93D929-EDA4-4680-9671-2E1195E0ED78}"/>
              </a:ext>
            </a:extLst>
          </p:cNvPr>
          <p:cNvCxnSpPr>
            <a:cxnSpLocks/>
          </p:cNvCxnSpPr>
          <p:nvPr/>
        </p:nvCxnSpPr>
        <p:spPr>
          <a:xfrm>
            <a:off x="7211860" y="4382385"/>
            <a:ext cx="1062880" cy="73787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4F83DBE-4A3E-4C01-8AFD-576DFF72D6E0}"/>
              </a:ext>
            </a:extLst>
          </p:cNvPr>
          <p:cNvSpPr txBox="1"/>
          <p:nvPr/>
        </p:nvSpPr>
        <p:spPr>
          <a:xfrm>
            <a:off x="7211860" y="4052312"/>
            <a:ext cx="16056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/>
              <a:t>I/O attempt</a:t>
            </a:r>
            <a:endParaRPr lang="ko-KR" altLang="en-US" sz="1200" b="1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AF75F18-4AFA-4620-864E-22175980962C}"/>
              </a:ext>
            </a:extLst>
          </p:cNvPr>
          <p:cNvSpPr txBox="1"/>
          <p:nvPr/>
        </p:nvSpPr>
        <p:spPr>
          <a:xfrm>
            <a:off x="6957407" y="3973885"/>
            <a:ext cx="342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/>
              <a:t>①</a:t>
            </a:r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2CC9A75-D67A-45B4-8370-1BB07D53E90A}"/>
              </a:ext>
            </a:extLst>
          </p:cNvPr>
          <p:cNvSpPr txBox="1"/>
          <p:nvPr/>
        </p:nvSpPr>
        <p:spPr>
          <a:xfrm>
            <a:off x="8498585" y="3646933"/>
            <a:ext cx="9659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/>
              <a:t>LinnOS</a:t>
            </a:r>
          </a:p>
        </p:txBody>
      </p: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8AAD1567-9470-4E5A-ADA3-EF0A31FB07BF}"/>
              </a:ext>
            </a:extLst>
          </p:cNvPr>
          <p:cNvCxnSpPr/>
          <p:nvPr/>
        </p:nvCxnSpPr>
        <p:spPr>
          <a:xfrm>
            <a:off x="7266054" y="5182107"/>
            <a:ext cx="1008686" cy="0"/>
          </a:xfrm>
          <a:prstGeom prst="straightConnector1">
            <a:avLst/>
          </a:prstGeom>
          <a:ln w="28575">
            <a:solidFill>
              <a:srgbClr val="0000FF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491759D6-43C1-459A-9C06-F1ED1A6C5869}"/>
              </a:ext>
            </a:extLst>
          </p:cNvPr>
          <p:cNvCxnSpPr>
            <a:cxnSpLocks/>
          </p:cNvCxnSpPr>
          <p:nvPr/>
        </p:nvCxnSpPr>
        <p:spPr>
          <a:xfrm flipH="1">
            <a:off x="7238957" y="4603216"/>
            <a:ext cx="100868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8C82678-5EE9-4D0F-94FD-982933C83DB2}"/>
              </a:ext>
            </a:extLst>
          </p:cNvPr>
          <p:cNvSpPr txBox="1"/>
          <p:nvPr/>
        </p:nvSpPr>
        <p:spPr>
          <a:xfrm>
            <a:off x="7348022" y="4593434"/>
            <a:ext cx="11799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>
                <a:solidFill>
                  <a:srgbClr val="FF0000"/>
                </a:solidFill>
              </a:rPr>
              <a:t>Slow I/O </a:t>
            </a:r>
            <a:r>
              <a:rPr lang="ko-KR" altLang="en-US" sz="1200" b="1">
                <a:solidFill>
                  <a:srgbClr val="FF0000"/>
                </a:solidFill>
              </a:rPr>
              <a:t>→</a:t>
            </a:r>
            <a:endParaRPr lang="en-US" altLang="ko-KR" sz="1200" b="1">
              <a:solidFill>
                <a:srgbClr val="FF0000"/>
              </a:solidFill>
            </a:endParaRPr>
          </a:p>
          <a:p>
            <a:r>
              <a:rPr lang="en-US" altLang="ko-KR" sz="1200" b="1">
                <a:solidFill>
                  <a:srgbClr val="FF0000"/>
                </a:solidFill>
              </a:rPr>
              <a:t>Revoke I/O</a:t>
            </a:r>
            <a:endParaRPr lang="ko-KR" altLang="en-US" sz="1200" b="1">
              <a:solidFill>
                <a:srgbClr val="FF0000"/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82D411A-A3AF-4146-BC60-6DDCBA3AD144}"/>
              </a:ext>
            </a:extLst>
          </p:cNvPr>
          <p:cNvSpPr txBox="1"/>
          <p:nvPr/>
        </p:nvSpPr>
        <p:spPr>
          <a:xfrm>
            <a:off x="7067507" y="4551604"/>
            <a:ext cx="342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>
                <a:solidFill>
                  <a:srgbClr val="FF0000"/>
                </a:solidFill>
              </a:rPr>
              <a:t>②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CFA896D-7A1C-4977-8BED-02A457ADF9CA}"/>
              </a:ext>
            </a:extLst>
          </p:cNvPr>
          <p:cNvSpPr txBox="1"/>
          <p:nvPr/>
        </p:nvSpPr>
        <p:spPr>
          <a:xfrm>
            <a:off x="7094604" y="5153630"/>
            <a:ext cx="342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>
                <a:solidFill>
                  <a:srgbClr val="0000FF"/>
                </a:solidFill>
              </a:rPr>
              <a:t>③</a:t>
            </a:r>
            <a:endParaRPr lang="ko-KR" altLang="en-US">
              <a:solidFill>
                <a:srgbClr val="0000FF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3DAB636-D59C-4EFF-B942-42AF635F66F4}"/>
              </a:ext>
            </a:extLst>
          </p:cNvPr>
          <p:cNvSpPr txBox="1"/>
          <p:nvPr/>
        </p:nvSpPr>
        <p:spPr>
          <a:xfrm>
            <a:off x="7368580" y="5221013"/>
            <a:ext cx="117991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>
                <a:solidFill>
                  <a:srgbClr val="0000FF"/>
                </a:solidFill>
              </a:rPr>
              <a:t>I/O</a:t>
            </a:r>
            <a:r>
              <a:rPr lang="ko-KR" altLang="en-US" sz="1200" b="1">
                <a:solidFill>
                  <a:srgbClr val="0000FF"/>
                </a:solidFill>
              </a:rPr>
              <a:t> </a:t>
            </a:r>
            <a:r>
              <a:rPr lang="en-US" altLang="ko-KR" sz="1200" b="1">
                <a:solidFill>
                  <a:srgbClr val="0000FF"/>
                </a:solidFill>
              </a:rPr>
              <a:t>re-route</a:t>
            </a:r>
            <a:endParaRPr lang="ko-KR" altLang="en-US" sz="1200" b="1">
              <a:solidFill>
                <a:srgbClr val="0000FF"/>
              </a:solidFill>
            </a:endParaRPr>
          </a:p>
        </p:txBody>
      </p:sp>
      <p:pic>
        <p:nvPicPr>
          <p:cNvPr id="94" name="그림 93">
            <a:extLst>
              <a:ext uri="{FF2B5EF4-FFF2-40B4-BE49-F238E27FC236}">
                <a16:creationId xmlns:a16="http://schemas.microsoft.com/office/drawing/2014/main" id="{18881B23-2007-48EB-AFB2-94B3C41DCF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53787" y="5111653"/>
            <a:ext cx="526152" cy="540646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4078AED7-C4E2-434D-B5FC-F8BCD6E9E69C}"/>
              </a:ext>
            </a:extLst>
          </p:cNvPr>
          <p:cNvSpPr txBox="1"/>
          <p:nvPr/>
        </p:nvSpPr>
        <p:spPr>
          <a:xfrm>
            <a:off x="9965829" y="5870991"/>
            <a:ext cx="18968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>
                <a:solidFill>
                  <a:srgbClr val="0000FF"/>
                </a:solidFill>
              </a:rPr>
              <a:t>Fast &amp; No-wait</a:t>
            </a:r>
            <a:endParaRPr lang="ko-KR" alt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E899961-BCA2-4F6F-9164-DB1A653A1D5D}"/>
              </a:ext>
            </a:extLst>
          </p:cNvPr>
          <p:cNvSpPr txBox="1"/>
          <p:nvPr/>
        </p:nvSpPr>
        <p:spPr>
          <a:xfrm>
            <a:off x="8325125" y="5411811"/>
            <a:ext cx="172770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/>
              <a:t>Light neural network</a:t>
            </a:r>
            <a:endParaRPr lang="ko-KR" altLang="en-US" sz="1100" b="1"/>
          </a:p>
        </p:txBody>
      </p:sp>
    </p:spTree>
    <p:extLst>
      <p:ext uri="{BB962C8B-B14F-4D97-AF65-F5344CB8AC3E}">
        <p14:creationId xmlns:p14="http://schemas.microsoft.com/office/powerpoint/2010/main" val="3609372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0C69931858F8C4396FB78763B0315F2" ma:contentTypeVersion="2" ma:contentTypeDescription="새 문서를 만듭니다." ma:contentTypeScope="" ma:versionID="94bc139aba876dd35c55247a99b9080c">
  <xsd:schema xmlns:xsd="http://www.w3.org/2001/XMLSchema" xmlns:xs="http://www.w3.org/2001/XMLSchema" xmlns:p="http://schemas.microsoft.com/office/2006/metadata/properties" xmlns:ns3="66be011d-2328-4583-a291-349f9c82bad5" targetNamespace="http://schemas.microsoft.com/office/2006/metadata/properties" ma:root="true" ma:fieldsID="1546cc82adf5f0107f9fc06e4ef10fde" ns3:_="">
    <xsd:import namespace="66be011d-2328-4583-a291-349f9c82bad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be011d-2328-4583-a291-349f9c82ba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481267D-22AC-4ACE-B3FB-D9A6355E64E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C267D4-6D22-4FCC-8DCA-682BD5B7EB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be011d-2328-4583-a291-349f9c82ba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62CBA2-CB75-4903-97D0-B55D33086229}">
  <ds:schemaRefs>
    <ds:schemaRef ds:uri="66be011d-2328-4583-a291-349f9c82bad5"/>
    <ds:schemaRef ds:uri="http://schemas.microsoft.com/office/infopath/2007/PartnerControls"/>
    <ds:schemaRef ds:uri="http://www.w3.org/XML/1998/namespace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9667</TotalTime>
  <Words>2270</Words>
  <Application>Microsoft Office PowerPoint</Application>
  <PresentationFormat>와이드스크린</PresentationFormat>
  <Paragraphs>567</Paragraphs>
  <Slides>39</Slides>
  <Notes>38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5" baseType="lpstr">
      <vt:lpstr>맑은 고딕</vt:lpstr>
      <vt:lpstr>Arial</vt:lpstr>
      <vt:lpstr>Cambria Math</vt:lpstr>
      <vt:lpstr>Tahoma</vt:lpstr>
      <vt:lpstr>Wingdings</vt:lpstr>
      <vt:lpstr>Office 테마</vt:lpstr>
      <vt:lpstr>LinnOS : Predictability on Unpredictable Flash Storage with a Light Neural Network</vt:lpstr>
      <vt:lpstr>PowerPoint 프레젠테이션</vt:lpstr>
      <vt:lpstr>1. Introduction</vt:lpstr>
      <vt:lpstr>2. Background</vt:lpstr>
      <vt:lpstr>2. Background</vt:lpstr>
      <vt:lpstr>2. Background</vt:lpstr>
      <vt:lpstr>2. Background</vt:lpstr>
      <vt:lpstr>2. Background</vt:lpstr>
      <vt:lpstr>3. Motivation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4. LinnOS</vt:lpstr>
      <vt:lpstr>5. Evaluation</vt:lpstr>
      <vt:lpstr>5. Evaluation</vt:lpstr>
      <vt:lpstr>5. Evaluation</vt:lpstr>
      <vt:lpstr>5. Evaluation</vt:lpstr>
      <vt:lpstr>6. Conclusion</vt:lpstr>
      <vt:lpstr>LinnOS : Predictability on Unpredictable Flash Storage with a Light Neural Network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F2FS : A New File System for Flash Storage</dc:title>
  <dc:creator>한예진</dc:creator>
  <cp:lastModifiedBy>한예진</cp:lastModifiedBy>
  <cp:revision>288</cp:revision>
  <cp:lastPrinted>2020-08-08T02:56:56Z</cp:lastPrinted>
  <dcterms:created xsi:type="dcterms:W3CDTF">2019-06-24T08:20:15Z</dcterms:created>
  <dcterms:modified xsi:type="dcterms:W3CDTF">2021-01-26T04:40:15Z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0x010100D0C69931858F8C4396FB78763B0315F2</vt:lpwstr>
  </property>
</Properties>
</file>

<file path=docProps/thumbnail.jpeg>
</file>